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Poppins"/>
      <p:regular r:id="rId65"/>
      <p:bold r:id="rId66"/>
      <p:italic r:id="rId67"/>
      <p:boldItalic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Lexend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D7A71B-E438-4C2C-ADB1-85C8D26A1E9B}">
  <a:tblStyle styleId="{1ED7A71B-E438-4C2C-ADB1-85C8D26A1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exend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Lexend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Poppins-bold.fntdata"/><Relationship Id="rId21" Type="http://schemas.openxmlformats.org/officeDocument/2006/relationships/slide" Target="slides/slide15.xml"/><Relationship Id="rId65" Type="http://schemas.openxmlformats.org/officeDocument/2006/relationships/font" Target="fonts/Poppins-regular.fntdata"/><Relationship Id="rId24" Type="http://schemas.openxmlformats.org/officeDocument/2006/relationships/slide" Target="slides/slide18.xml"/><Relationship Id="rId68" Type="http://schemas.openxmlformats.org/officeDocument/2006/relationships/font" Target="fonts/Poppins-boldItalic.fntdata"/><Relationship Id="rId23" Type="http://schemas.openxmlformats.org/officeDocument/2006/relationships/slide" Target="slides/slide17.xml"/><Relationship Id="rId67" Type="http://schemas.openxmlformats.org/officeDocument/2006/relationships/font" Target="fonts/Poppins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8188ac1bf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8188ac1bf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ad94a006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ad94a006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ad94a0065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ad94a006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8188ac1bf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88188ac1bf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ad94a006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ad94a006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ad94a006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ad94a006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ad94a006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ad94a006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ad94a006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ad94a006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ad94a006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ad94a006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ad94a006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ad94a006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8188ac1bf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8188ac1bf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ad94a006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ad94a006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ad94a006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ad94a006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ad94a006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ad94a006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ad94a006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ad94a006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ad94a006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ad94a006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88188ac1b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88188ac1b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8188ac1bf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88188ac1bf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4ad94a006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4ad94a006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c1f26d37c_1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4c1f26d37c_1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c1f26d37c_1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c1f26d37c_1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ad94a00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ad94a00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ab9eb18b6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ab9eb18b6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c1f26d37c_1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4c1f26d37c_1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7e5243e25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87e5243e25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7e5243e25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87e5243e25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7e5243e25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87e5243e25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87e5243e2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87e5243e2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e5243e2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87e5243e2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c1f26d37c_1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c1f26d37c_1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4c1f26d3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4c1f26d3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4c1f26d37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4c1f26d37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ad94a006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ad94a006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4ab9eb18b6_1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4ab9eb18b6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7e5243e25_1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87e5243e25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4c1f26d37c_1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4c1f26d37c_1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4ab9eb18b6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4ab9eb18b6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4ab9eb18b6_1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4ab9eb18b6_1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4c1f26d37c_1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4c1f26d37c_1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4c1f26d3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4c1f26d3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4ad94a006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4ad94a006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4ab9eb18b6_1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4ab9eb18b6_1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4ab9eb18b6_1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4ab9eb18b6_1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8188ac1bf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8188ac1bf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4ab9eb18b6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4ab9eb18b6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7e5243e25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7e5243e25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4ab9eb18b6_1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4ab9eb18b6_1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4c1f26d37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4c1f26d37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4ab9eb18b6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4ab9eb18b6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4ab9eb18b6_1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4ab9eb18b6_1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4ab9eb18b6_1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4ab9eb18b6_1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4ab9eb18b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4ab9eb18b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4ad94a0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4ad94a0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8188ac1bf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8188ac1bf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8188ac1bf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8188ac1bf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8188ac1bf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8188ac1bf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8188ac1bf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8188ac1bf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87300"/>
            <a:ext cx="85206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094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᠆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95308" y="4827467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.png"/><Relationship Id="rId11" Type="http://schemas.openxmlformats.org/officeDocument/2006/relationships/image" Target="../media/image21.png"/><Relationship Id="rId10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openxmlformats.org/officeDocument/2006/relationships/image" Target="../media/image18.png"/><Relationship Id="rId15" Type="http://schemas.openxmlformats.org/officeDocument/2006/relationships/image" Target="../media/image11.png"/><Relationship Id="rId14" Type="http://schemas.openxmlformats.org/officeDocument/2006/relationships/image" Target="../media/image24.png"/><Relationship Id="rId17" Type="http://schemas.openxmlformats.org/officeDocument/2006/relationships/image" Target="../media/image31.png"/><Relationship Id="rId16" Type="http://schemas.openxmlformats.org/officeDocument/2006/relationships/image" Target="../media/image19.png"/><Relationship Id="rId5" Type="http://schemas.openxmlformats.org/officeDocument/2006/relationships/image" Target="../media/image29.png"/><Relationship Id="rId19" Type="http://schemas.openxmlformats.org/officeDocument/2006/relationships/image" Target="../media/image26.png"/><Relationship Id="rId6" Type="http://schemas.openxmlformats.org/officeDocument/2006/relationships/image" Target="../media/image13.png"/><Relationship Id="rId18" Type="http://schemas.openxmlformats.org/officeDocument/2006/relationships/image" Target="../media/image23.png"/><Relationship Id="rId7" Type="http://schemas.openxmlformats.org/officeDocument/2006/relationships/image" Target="../media/image7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29.png"/><Relationship Id="rId21" Type="http://schemas.openxmlformats.org/officeDocument/2006/relationships/image" Target="../media/image28.png"/><Relationship Id="rId24" Type="http://schemas.openxmlformats.org/officeDocument/2006/relationships/image" Target="../media/image21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lm-sys/FastChat/blob/main/fastchat/serve/vllm_worker.py" TargetMode="External"/><Relationship Id="rId4" Type="http://schemas.openxmlformats.org/officeDocument/2006/relationships/hyperlink" Target="https://github.com/GoogleCloudPlatform/vertex-ai-samples/tree/main/community-content/vertex_vision_model_garden/model_oss/vllm" TargetMode="External"/><Relationship Id="rId9" Type="http://schemas.openxmlformats.org/officeDocument/2006/relationships/hyperlink" Target="https://github.com/skypilot-org/skypilot/blob/master/llm/vllm/serve.yaml" TargetMode="External"/><Relationship Id="rId26" Type="http://schemas.openxmlformats.org/officeDocument/2006/relationships/image" Target="../media/image7.png"/><Relationship Id="rId25" Type="http://schemas.openxmlformats.org/officeDocument/2006/relationships/image" Target="../media/image13.png"/><Relationship Id="rId28" Type="http://schemas.openxmlformats.org/officeDocument/2006/relationships/image" Target="../media/image9.png"/><Relationship Id="rId27" Type="http://schemas.openxmlformats.org/officeDocument/2006/relationships/image" Target="../media/image20.png"/><Relationship Id="rId5" Type="http://schemas.openxmlformats.org/officeDocument/2006/relationships/hyperlink" Target="https://github.com/imoneoi/openchat/blob/master/ochat/evaluation/run_eval.py" TargetMode="External"/><Relationship Id="rId6" Type="http://schemas.openxmlformats.org/officeDocument/2006/relationships/hyperlink" Target="https://github.com/leptonai/examples/tree/main/advanced/vllm" TargetMode="External"/><Relationship Id="rId29" Type="http://schemas.openxmlformats.org/officeDocument/2006/relationships/image" Target="../media/image31.png"/><Relationship Id="rId7" Type="http://schemas.openxmlformats.org/officeDocument/2006/relationships/hyperlink" Target="https://github.com/allenai/open-instruct/blob/main/eval/toxigen/run_eval.py" TargetMode="External"/><Relationship Id="rId8" Type="http://schemas.openxmlformats.org/officeDocument/2006/relationships/hyperlink" Target="https://github.com/facebookresearch/llama-recipes/tree/main/examples/vllm" TargetMode="External"/><Relationship Id="rId30" Type="http://schemas.openxmlformats.org/officeDocument/2006/relationships/image" Target="../media/image26.png"/><Relationship Id="rId11" Type="http://schemas.openxmlformats.org/officeDocument/2006/relationships/hyperlink" Target="https://github.com/nlpxucan/WizardLM/blob/main/WizardCoder/src/humaneval_gen_vllm.py" TargetMode="External"/><Relationship Id="rId10" Type="http://schemas.openxmlformats.org/officeDocument/2006/relationships/hyperlink" Target="https://github.com/triton-inference-server/tutorials/tree/main/Quick_Deploy/vLLM" TargetMode="External"/><Relationship Id="rId13" Type="http://schemas.openxmlformats.org/officeDocument/2006/relationships/hyperlink" Target="https://github.com/ray-project/ray/blob/master/doc/source/serve/doc_code/vllm_example.py" TargetMode="External"/><Relationship Id="rId12" Type="http://schemas.openxmlformats.org/officeDocument/2006/relationships/hyperlink" Target="https://github.com/modal-labs/modal-examples/blob/main/06_gpu_and_ml/vllm_inference.py" TargetMode="External"/><Relationship Id="rId15" Type="http://schemas.openxmlformats.org/officeDocument/2006/relationships/hyperlink" Target="https://github.com/bentoml/OpenLLM/blob/main/openllm-python/src/openllm/models/auto/modeling_vllm_auto.py" TargetMode="External"/><Relationship Id="rId14" Type="http://schemas.openxmlformats.org/officeDocument/2006/relationships/hyperlink" Target="https://github.com/replicate/vllm-with-loras" TargetMode="External"/><Relationship Id="rId17" Type="http://schemas.openxmlformats.org/officeDocument/2006/relationships/image" Target="../media/image24.png"/><Relationship Id="rId16" Type="http://schemas.openxmlformats.org/officeDocument/2006/relationships/hyperlink" Target="https://github.com/scaleapi/llm-engine/tree/main/model-engine/model_engine_server/inference/vllm" TargetMode="External"/><Relationship Id="rId19" Type="http://schemas.openxmlformats.org/officeDocument/2006/relationships/image" Target="../media/image11.png"/><Relationship Id="rId1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Relationship Id="rId8" Type="http://schemas.openxmlformats.org/officeDocument/2006/relationships/image" Target="../media/image35.png"/><Relationship Id="rId11" Type="http://schemas.openxmlformats.org/officeDocument/2006/relationships/image" Target="../media/image57.png"/><Relationship Id="rId10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EleutherAI/lm-evaluation-harness" TargetMode="External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vllm-project/vllm/pull/880" TargetMode="External"/><Relationship Id="rId4" Type="http://schemas.openxmlformats.org/officeDocument/2006/relationships/hyperlink" Target="https://github.com/vllm-project/vllm/pull/943" TargetMode="External"/><Relationship Id="rId9" Type="http://schemas.openxmlformats.org/officeDocument/2006/relationships/hyperlink" Target="https://github.com/vllm-project/vllm/pull/646" TargetMode="External"/><Relationship Id="rId5" Type="http://schemas.openxmlformats.org/officeDocument/2006/relationships/hyperlink" Target="https://github.com/vllm-project/vllm/pull/969" TargetMode="External"/><Relationship Id="rId6" Type="http://schemas.openxmlformats.org/officeDocument/2006/relationships/hyperlink" Target="https://github.com/vllm-project/vllm/pull/988" TargetMode="External"/><Relationship Id="rId7" Type="http://schemas.openxmlformats.org/officeDocument/2006/relationships/hyperlink" Target="https://github.com/vllm-project/vllm/pull/1059" TargetMode="External"/><Relationship Id="rId8" Type="http://schemas.openxmlformats.org/officeDocument/2006/relationships/hyperlink" Target="https://github.com/vllm-project/vllm/pull/1102" TargetMode="External"/><Relationship Id="rId11" Type="http://schemas.openxmlformats.org/officeDocument/2006/relationships/hyperlink" Target="https://github.com/vllm-project/vllm/pull/936" TargetMode="External"/><Relationship Id="rId10" Type="http://schemas.openxmlformats.org/officeDocument/2006/relationships/hyperlink" Target="https://github.com/vllm-project/vllm/pull/847" TargetMode="External"/><Relationship Id="rId13" Type="http://schemas.openxmlformats.org/officeDocument/2006/relationships/hyperlink" Target="https://github.com/vllm-project/vllm/pull/1154" TargetMode="External"/><Relationship Id="rId12" Type="http://schemas.openxmlformats.org/officeDocument/2006/relationships/hyperlink" Target="https://github.com/vllm-project/vllm/pull/1004" TargetMode="External"/><Relationship Id="rId14" Type="http://schemas.openxmlformats.org/officeDocument/2006/relationships/hyperlink" Target="https://github.com/vllm-project/vllm/pull/1241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vllm-project/vllm/pull/658" TargetMode="External"/><Relationship Id="rId4" Type="http://schemas.openxmlformats.org/officeDocument/2006/relationships/hyperlink" Target="https://github.com/vllm-project/vllm/pull/1251" TargetMode="External"/><Relationship Id="rId9" Type="http://schemas.openxmlformats.org/officeDocument/2006/relationships/hyperlink" Target="https://github.com/vllm-project/vllm/pull/880" TargetMode="External"/><Relationship Id="rId5" Type="http://schemas.openxmlformats.org/officeDocument/2006/relationships/hyperlink" Target="https://github.com/vllm-project/vllm/pull/1181" TargetMode="External"/><Relationship Id="rId6" Type="http://schemas.openxmlformats.org/officeDocument/2006/relationships/hyperlink" Target="https://github.com/vllm-project/vllm/pull/926" TargetMode="External"/><Relationship Id="rId7" Type="http://schemas.openxmlformats.org/officeDocument/2006/relationships/hyperlink" Target="https://github.com/vllm-project/vllm/pull/1032" TargetMode="External"/><Relationship Id="rId8" Type="http://schemas.openxmlformats.org/officeDocument/2006/relationships/hyperlink" Target="https://github.com/vllm-project/vllm/pull/397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9" Type="http://schemas.openxmlformats.org/officeDocument/2006/relationships/hyperlink" Target="https://arxiv.org/abs/2309.06180" TargetMode="External"/><Relationship Id="rId5" Type="http://schemas.openxmlformats.org/officeDocument/2006/relationships/image" Target="../media/image69.png"/><Relationship Id="rId6" Type="http://schemas.openxmlformats.org/officeDocument/2006/relationships/image" Target="../media/image64.png"/><Relationship Id="rId7" Type="http://schemas.openxmlformats.org/officeDocument/2006/relationships/hyperlink" Target="https://github.com/vllm-project/vllm" TargetMode="External"/><Relationship Id="rId8" Type="http://schemas.openxmlformats.org/officeDocument/2006/relationships/hyperlink" Target="https://vllm.ai" TargetMode="External"/><Relationship Id="rId11" Type="http://schemas.openxmlformats.org/officeDocument/2006/relationships/hyperlink" Target="https://discord.gg/jz7wjKhh6g" TargetMode="External"/><Relationship Id="rId10" Type="http://schemas.openxmlformats.org/officeDocument/2006/relationships/image" Target="../media/image61.png"/><Relationship Id="rId13" Type="http://schemas.openxmlformats.org/officeDocument/2006/relationships/image" Target="../media/image68.png"/><Relationship Id="rId12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github.com/vllm-project/vllm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692700" y="7445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First Meetup @ SF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92700" y="2834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Oct 5th, 2023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@ a16z San Francisco Office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86799" y="718734"/>
            <a:ext cx="2272348" cy="93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950" y="3230425"/>
            <a:ext cx="1474400" cy="14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5"/>
          <p:cNvCxnSpPr/>
          <p:nvPr/>
        </p:nvCxnSpPr>
        <p:spPr>
          <a:xfrm>
            <a:off x="540300" y="1971125"/>
            <a:ext cx="0" cy="18627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(2): OpenAI-compatible server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727024" y="2096400"/>
            <a:ext cx="79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python -m vllm.entrypoints.openai.api_server --model meta-llama/Llama-2-7b-hf</a:t>
            </a:r>
            <a:endParaRPr>
              <a:solidFill>
                <a:srgbClr val="9966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727024" y="2940475"/>
            <a:ext cx="58761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curl http://localhost:8000/v1/completions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-H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"Content-Type: application/json"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-d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'{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"model": "meta-llama/Llama-2-7b-hf",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"prompt": "San Francisco is a",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"max_tokens": 7,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"temperature": 0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}'</a:t>
            </a:r>
            <a:endParaRPr>
              <a:solidFill>
                <a:srgbClr val="9966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839700" y="989400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FastAPI-based server for online serving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824249" y="1772825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824249" y="2647950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Client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 Adopters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871" y="2184143"/>
            <a:ext cx="1633525" cy="25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091" y="1584825"/>
            <a:ext cx="1387700" cy="31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388" y="1475920"/>
            <a:ext cx="1591900" cy="5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6">
            <a:alphaModFix/>
          </a:blip>
          <a:srcRect b="0" l="0" r="0" t="8382"/>
          <a:stretch/>
        </p:blipFill>
        <p:spPr>
          <a:xfrm>
            <a:off x="5390251" y="3270213"/>
            <a:ext cx="1077124" cy="5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7">
            <a:alphaModFix/>
          </a:blip>
          <a:srcRect b="22674" l="0" r="0" t="22674"/>
          <a:stretch/>
        </p:blipFill>
        <p:spPr>
          <a:xfrm>
            <a:off x="6953125" y="2641514"/>
            <a:ext cx="1826925" cy="56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8">
            <a:alphaModFix/>
          </a:blip>
          <a:srcRect b="30077" l="17128" r="17121" t="30073"/>
          <a:stretch/>
        </p:blipFill>
        <p:spPr>
          <a:xfrm>
            <a:off x="3267993" y="2673025"/>
            <a:ext cx="1301290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9">
            <a:alphaModFix/>
          </a:blip>
          <a:srcRect b="12791" l="4146" r="65634" t="12880"/>
          <a:stretch/>
        </p:blipFill>
        <p:spPr>
          <a:xfrm>
            <a:off x="5728347" y="1496712"/>
            <a:ext cx="400965" cy="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10">
            <a:alphaModFix/>
          </a:blip>
          <a:srcRect b="35456" l="24098" r="24098" t="35456"/>
          <a:stretch/>
        </p:blipFill>
        <p:spPr>
          <a:xfrm>
            <a:off x="5180196" y="2686073"/>
            <a:ext cx="1504449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89386" y="2107000"/>
            <a:ext cx="1771927" cy="4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12">
            <a:alphaModFix/>
          </a:blip>
          <a:srcRect b="28382" l="4906" r="4897" t="28378"/>
          <a:stretch/>
        </p:blipFill>
        <p:spPr>
          <a:xfrm>
            <a:off x="5015365" y="2091398"/>
            <a:ext cx="1826921" cy="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0846" y="2044026"/>
            <a:ext cx="1787382" cy="4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5"/>
          <p:cNvCxnSpPr/>
          <p:nvPr/>
        </p:nvCxnSpPr>
        <p:spPr>
          <a:xfrm>
            <a:off x="2796875" y="1556250"/>
            <a:ext cx="0" cy="29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5" name="Google Shape;185;p25"/>
          <p:cNvSpPr txBox="1"/>
          <p:nvPr/>
        </p:nvSpPr>
        <p:spPr>
          <a:xfrm>
            <a:off x="806925" y="1498339"/>
            <a:ext cx="188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lm-sys/FastChat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2401" y="1494213"/>
            <a:ext cx="458897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2313" y="3185589"/>
            <a:ext cx="1504450" cy="41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7200" y="3792101"/>
            <a:ext cx="458900" cy="4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1085438" y="3809626"/>
            <a:ext cx="121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WizardLM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115200" y="930050"/>
            <a:ext cx="27579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Open-Source Projects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4880913" y="930038"/>
            <a:ext cx="21030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Companies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22688" y="3317334"/>
            <a:ext cx="1591901" cy="36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853838" y="4165076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sp>
        <p:nvSpPr>
          <p:cNvPr id="194" name="Google Shape;194;p25"/>
          <p:cNvSpPr txBox="1"/>
          <p:nvPr/>
        </p:nvSpPr>
        <p:spPr>
          <a:xfrm>
            <a:off x="5281713" y="3684250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19028" y="3356013"/>
            <a:ext cx="912645" cy="3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552038" y="2617725"/>
            <a:ext cx="219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allenai/open-instruct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8891" y="25589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20">
            <a:alphaModFix/>
          </a:blip>
          <a:srcRect b="0" l="13949" r="16164" t="0"/>
          <a:stretch/>
        </p:blipFill>
        <p:spPr>
          <a:xfrm>
            <a:off x="3376901" y="395104"/>
            <a:ext cx="856776" cy="3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26"/>
          <p:cNvGraphicFramePr/>
          <p:nvPr/>
        </p:nvGraphicFramePr>
        <p:xfrm>
          <a:off x="26150" y="62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2262350"/>
                <a:gridCol w="2262350"/>
                <a:gridCol w="2262350"/>
                <a:gridCol w="2262350"/>
              </a:tblGrid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https://github.com/lm-sys/FastChat/blob/main/fastchat/serve/vllm_worker.py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https://github.com/GoogleCloudPlatform/vertex-ai-samples/tree/main/community-content/vertex_vision_model_garden/model_oss/vllm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https://github.com/imoneoi/openchat/blob/master/ochat/evaluation/run_eval.py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https://github.com/leptonai/examples/tree/main/advanced/vllm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7"/>
                        </a:rPr>
                        <a:t>https://github.com/allenai/open-instruct/blob/main/eval/toxigen/run_eval.py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8"/>
                        </a:rPr>
                        <a:t>https://github.com/facebookresearch/llama-recipes/tree/main/examples/vllm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https://github.com/skypilot-org/skypilot/blob/master/llm/vllm/serve.yaml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0"/>
                        </a:rPr>
                        <a:t>https://github.com/triton-inference-server/tutorials/tree/main/Quick_Deploy/vLLM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https://github.com/nlpxucan/WizardLM/blob/main/WizardCoder/src/humaneval_gen_vllm.py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2"/>
                        </a:rPr>
                        <a:t>https://github.com/modal-labs/modal-examples/blob/main/06_gpu_and_ml/vllm_inference.py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https://github.com/ray-project/ray/blob/master/doc/source/serve/doc_code/vllm_example.py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4"/>
                        </a:rPr>
                        <a:t>https://github.com/replicate/vllm-with-loras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https://github.com/bentoml/OpenLLM/blob/main/openllm-python/src/openllm/models/auto/modeling_vllm_auto.py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6"/>
                        </a:rPr>
                        <a:t>https://github.com/scaleapi/llm-engine/tree/main/model-engine/model_engine_server/inference/vllm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" name="Google Shape;204;p26"/>
          <p:cNvSpPr txBox="1"/>
          <p:nvPr/>
        </p:nvSpPr>
        <p:spPr>
          <a:xfrm>
            <a:off x="560875" y="758569"/>
            <a:ext cx="188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lm-sys/FastChat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6351" y="754444"/>
            <a:ext cx="458897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 rotWithShape="1">
          <a:blip r:embed="rId18">
            <a:alphaModFix/>
          </a:blip>
          <a:srcRect b="7890" l="0" r="0" t="7898"/>
          <a:stretch/>
        </p:blipFill>
        <p:spPr>
          <a:xfrm>
            <a:off x="318525" y="1359888"/>
            <a:ext cx="1787377" cy="4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80738" y="2436938"/>
            <a:ext cx="1504450" cy="41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9478" y="2977437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806591" y="2960197"/>
            <a:ext cx="121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WizardLM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1193" y="3595329"/>
            <a:ext cx="1387700" cy="31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96816" y="4072910"/>
            <a:ext cx="1387699" cy="48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23">
            <a:alphaModFix/>
          </a:blip>
          <a:srcRect b="28382" l="4906" r="4897" t="28378"/>
          <a:stretch/>
        </p:blipFill>
        <p:spPr>
          <a:xfrm>
            <a:off x="4793690" y="727586"/>
            <a:ext cx="1826921" cy="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848188" y="1336588"/>
            <a:ext cx="1717926" cy="4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25">
            <a:alphaModFix/>
          </a:blip>
          <a:srcRect b="0" l="0" r="0" t="8382"/>
          <a:stretch/>
        </p:blipFill>
        <p:spPr>
          <a:xfrm>
            <a:off x="5252822" y="4042913"/>
            <a:ext cx="908606" cy="4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26">
            <a:alphaModFix/>
          </a:blip>
          <a:srcRect b="22674" l="0" r="0" t="22674"/>
          <a:stretch/>
        </p:blipFill>
        <p:spPr>
          <a:xfrm>
            <a:off x="4954913" y="2406667"/>
            <a:ext cx="1504449" cy="46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27">
            <a:alphaModFix/>
          </a:blip>
          <a:srcRect b="30077" l="17128" r="17121" t="30073"/>
          <a:stretch/>
        </p:blipFill>
        <p:spPr>
          <a:xfrm>
            <a:off x="5056506" y="1879988"/>
            <a:ext cx="1301290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28">
            <a:alphaModFix/>
          </a:blip>
          <a:srcRect b="35456" l="24098" r="24098" t="35456"/>
          <a:stretch/>
        </p:blipFill>
        <p:spPr>
          <a:xfrm>
            <a:off x="4954934" y="2951898"/>
            <a:ext cx="1504449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911213" y="3533596"/>
            <a:ext cx="1591901" cy="36778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1555488" y="4417025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sp>
        <p:nvSpPr>
          <p:cNvPr id="220" name="Google Shape;220;p26"/>
          <p:cNvSpPr txBox="1"/>
          <p:nvPr/>
        </p:nvSpPr>
        <p:spPr>
          <a:xfrm>
            <a:off x="6061713" y="4417025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405739" y="1914400"/>
            <a:ext cx="21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allenai/open-instruct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0074" y="1882975"/>
            <a:ext cx="458900" cy="4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7278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“Talk is cheap. Show me the code.”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413" y="832611"/>
            <a:ext cx="4946784" cy="40495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6583127" y="4263334"/>
            <a:ext cx="490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519550" y="1365650"/>
            <a:ext cx="29262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Thanks to all the </a:t>
            </a:r>
            <a:r>
              <a:rPr lang="en" sz="24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contributors</a:t>
            </a:r>
            <a:r>
              <a:rPr lang="en" sz="2400">
                <a:latin typeface="Lexend"/>
                <a:ea typeface="Lexend"/>
                <a:cs typeface="Lexend"/>
                <a:sym typeface="Lexend"/>
              </a:rPr>
              <a:t> who raised issues, participated in discussions, and submitted PRs!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ctrTitle"/>
          </p:nvPr>
        </p:nvSpPr>
        <p:spPr>
          <a:xfrm>
            <a:off x="768900" y="6683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vLLM System Walkthrough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28"/>
          <p:cNvSpPr txBox="1"/>
          <p:nvPr>
            <p:ph idx="1" type="subTitle"/>
          </p:nvPr>
        </p:nvSpPr>
        <p:spPr>
          <a:xfrm>
            <a:off x="768900" y="2834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Zhuohan Li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40" name="Google Shape;240;p28"/>
          <p:cNvCxnSpPr/>
          <p:nvPr/>
        </p:nvCxnSpPr>
        <p:spPr>
          <a:xfrm>
            <a:off x="532600" y="1122575"/>
            <a:ext cx="0" cy="23763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7862075" y="3876350"/>
            <a:ext cx="837724" cy="9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walkthrough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1625475" y="923875"/>
            <a:ext cx="589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Understand how vLLM processes a request and </a:t>
            </a:r>
            <a:r>
              <a:rPr lang="en" sz="2200">
                <a:solidFill>
                  <a:schemeClr val="dk1"/>
                </a:solidFill>
              </a:rPr>
              <a:t>generates</a:t>
            </a:r>
            <a:r>
              <a:rPr lang="en" sz="2200">
                <a:solidFill>
                  <a:schemeClr val="dk1"/>
                </a:solidFill>
              </a:rPr>
              <a:t> its outputs. Background for later content.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Learn where to modify if you would like to make a specific modification/contribution.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325" y="3490000"/>
            <a:ext cx="1308349" cy="130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grpSp>
        <p:nvGrpSpPr>
          <p:cNvPr id="255" name="Google Shape;255;p30"/>
          <p:cNvGrpSpPr/>
          <p:nvPr/>
        </p:nvGrpSpPr>
        <p:grpSpPr>
          <a:xfrm>
            <a:off x="3084050" y="1441775"/>
            <a:ext cx="5188825" cy="621300"/>
            <a:chOff x="3084050" y="1441775"/>
            <a:chExt cx="5188825" cy="621300"/>
          </a:xfrm>
        </p:grpSpPr>
        <p:sp>
          <p:nvSpPr>
            <p:cNvPr id="256" name="Google Shape;256;p30"/>
            <p:cNvSpPr/>
            <p:nvPr/>
          </p:nvSpPr>
          <p:spPr>
            <a:xfrm>
              <a:off x="6280575" y="1441775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LLMEngine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vllm/engine/llm_engine.py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57" name="Google Shape;257;p30"/>
            <p:cNvCxnSpPr>
              <a:stCxn id="258" idx="3"/>
              <a:endCxn id="256" idx="1"/>
            </p:cNvCxnSpPr>
            <p:nvPr/>
          </p:nvCxnSpPr>
          <p:spPr>
            <a:xfrm>
              <a:off x="3084050" y="1752425"/>
              <a:ext cx="3196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9" name="Google Shape;259;p30"/>
          <p:cNvGrpSpPr/>
          <p:nvPr/>
        </p:nvGrpSpPr>
        <p:grpSpPr>
          <a:xfrm>
            <a:off x="3167450" y="1752400"/>
            <a:ext cx="3113125" cy="2022825"/>
            <a:chOff x="3167450" y="1752400"/>
            <a:chExt cx="3113125" cy="2022825"/>
          </a:xfrm>
        </p:grpSpPr>
        <p:cxnSp>
          <p:nvCxnSpPr>
            <p:cNvPr id="260" name="Google Shape;260;p30"/>
            <p:cNvCxnSpPr>
              <a:stCxn id="261" idx="3"/>
              <a:endCxn id="256" idx="1"/>
            </p:cNvCxnSpPr>
            <p:nvPr/>
          </p:nvCxnSpPr>
          <p:spPr>
            <a:xfrm flipH="1" rot="10800000">
              <a:off x="5887275" y="1752400"/>
              <a:ext cx="393300" cy="1506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2" name="Google Shape;262;p30"/>
            <p:cNvGrpSpPr/>
            <p:nvPr/>
          </p:nvGrpSpPr>
          <p:grpSpPr>
            <a:xfrm>
              <a:off x="3167450" y="2865050"/>
              <a:ext cx="2719825" cy="910175"/>
              <a:chOff x="3167450" y="2865050"/>
              <a:chExt cx="2719825" cy="910175"/>
            </a:xfrm>
          </p:grpSpPr>
          <p:sp>
            <p:nvSpPr>
              <p:cNvPr id="261" name="Google Shape;261;p30"/>
              <p:cNvSpPr/>
              <p:nvPr/>
            </p:nvSpPr>
            <p:spPr>
              <a:xfrm>
                <a:off x="3697575" y="2948050"/>
                <a:ext cx="21897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Async</a:t>
                </a: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LLMEngine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Consolas"/>
                    <a:ea typeface="Consolas"/>
                    <a:cs typeface="Consolas"/>
                    <a:sym typeface="Consolas"/>
                  </a:rPr>
                  <a:t>vllm/engine/async_llm_engine.py</a:t>
                </a:r>
                <a:endParaRPr sz="8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cxnSp>
            <p:nvCxnSpPr>
              <p:cNvPr id="263" name="Google Shape;263;p30"/>
              <p:cNvCxnSpPr>
                <a:stCxn id="264" idx="3"/>
                <a:endCxn id="261" idx="1"/>
              </p:cNvCxnSpPr>
              <p:nvPr/>
            </p:nvCxnSpPr>
            <p:spPr>
              <a:xfrm>
                <a:off x="3167450" y="2865050"/>
                <a:ext cx="530100" cy="393600"/>
              </a:xfrm>
              <a:prstGeom prst="bentConnector3">
                <a:avLst>
                  <a:gd fmla="val 5000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" name="Google Shape;265;p30"/>
              <p:cNvCxnSpPr>
                <a:stCxn id="266" idx="3"/>
                <a:endCxn id="261" idx="1"/>
              </p:cNvCxnSpPr>
              <p:nvPr/>
            </p:nvCxnSpPr>
            <p:spPr>
              <a:xfrm flipH="1" rot="10800000">
                <a:off x="3167450" y="3258625"/>
                <a:ext cx="530100" cy="516600"/>
              </a:xfrm>
              <a:prstGeom prst="bentConnector3">
                <a:avLst>
                  <a:gd fmla="val 5000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67" name="Google Shape;267;p30"/>
          <p:cNvGrpSpPr/>
          <p:nvPr/>
        </p:nvGrpSpPr>
        <p:grpSpPr>
          <a:xfrm>
            <a:off x="262114" y="974081"/>
            <a:ext cx="8623586" cy="3451688"/>
            <a:chOff x="262114" y="974081"/>
            <a:chExt cx="8623586" cy="3451688"/>
          </a:xfrm>
        </p:grpSpPr>
        <p:cxnSp>
          <p:nvCxnSpPr>
            <p:cNvPr id="268" name="Google Shape;268;p30"/>
            <p:cNvCxnSpPr/>
            <p:nvPr/>
          </p:nvCxnSpPr>
          <p:spPr>
            <a:xfrm>
              <a:off x="295200" y="2399413"/>
              <a:ext cx="8590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69" name="Google Shape;269;p30"/>
            <p:cNvSpPr txBox="1"/>
            <p:nvPr/>
          </p:nvSpPr>
          <p:spPr>
            <a:xfrm rot="-5400000">
              <a:off x="-237986" y="1474181"/>
              <a:ext cx="1393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Synchronous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0" name="Google Shape;270;p30"/>
            <p:cNvSpPr txBox="1"/>
            <p:nvPr/>
          </p:nvSpPr>
          <p:spPr>
            <a:xfrm rot="-5400000">
              <a:off x="-237986" y="3532069"/>
              <a:ext cx="1393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As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ynchronous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71" name="Google Shape;271;p30"/>
          <p:cNvGrpSpPr/>
          <p:nvPr/>
        </p:nvGrpSpPr>
        <p:grpSpPr>
          <a:xfrm>
            <a:off x="3519512" y="760725"/>
            <a:ext cx="3581563" cy="4233025"/>
            <a:chOff x="3519512" y="760725"/>
            <a:chExt cx="3581563" cy="4233025"/>
          </a:xfrm>
        </p:grpSpPr>
        <p:cxnSp>
          <p:nvCxnSpPr>
            <p:cNvPr id="272" name="Google Shape;272;p30"/>
            <p:cNvCxnSpPr/>
            <p:nvPr/>
          </p:nvCxnSpPr>
          <p:spPr>
            <a:xfrm>
              <a:off x="3519512" y="1236550"/>
              <a:ext cx="0" cy="37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30"/>
            <p:cNvSpPr txBox="1"/>
            <p:nvPr/>
          </p:nvSpPr>
          <p:spPr>
            <a:xfrm>
              <a:off x="4990575" y="760725"/>
              <a:ext cx="2110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Developer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Interface</a:t>
              </a:r>
              <a:br>
                <a:rPr lang="en">
                  <a:latin typeface="Lexend"/>
                  <a:ea typeface="Lexend"/>
                  <a:cs typeface="Lexend"/>
                  <a:sym typeface="Lexend"/>
                </a:rPr>
              </a:br>
              <a:r>
                <a:rPr lang="en" sz="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vllm/engine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74" name="Google Shape;274;p30"/>
          <p:cNvGrpSpPr/>
          <p:nvPr/>
        </p:nvGrpSpPr>
        <p:grpSpPr>
          <a:xfrm>
            <a:off x="810950" y="3258750"/>
            <a:ext cx="2886600" cy="1578600"/>
            <a:chOff x="810950" y="3258750"/>
            <a:chExt cx="2886600" cy="1578600"/>
          </a:xfrm>
        </p:grpSpPr>
        <p:cxnSp>
          <p:nvCxnSpPr>
            <p:cNvPr id="275" name="Google Shape;275;p30"/>
            <p:cNvCxnSpPr>
              <a:stCxn id="276" idx="3"/>
              <a:endCxn id="261" idx="1"/>
            </p:cNvCxnSpPr>
            <p:nvPr/>
          </p:nvCxnSpPr>
          <p:spPr>
            <a:xfrm flipH="1" rot="10800000">
              <a:off x="3167450" y="3258750"/>
              <a:ext cx="530100" cy="13818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6" name="Google Shape;276;p30"/>
            <p:cNvSpPr/>
            <p:nvPr/>
          </p:nvSpPr>
          <p:spPr>
            <a:xfrm>
              <a:off x="810950" y="4443750"/>
              <a:ext cx="2356500" cy="393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User custom server</a:t>
              </a:r>
              <a:endParaRPr sz="8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6145474" y="2105025"/>
            <a:ext cx="29985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add_request()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abort_request()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step() → List[ReaquestOutput]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-1549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i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Stream one token output for a batch of requests</a:t>
            </a:r>
            <a:endParaRPr i="1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3773750" y="3635000"/>
            <a:ext cx="23970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async 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generate()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async 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abort()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+ background engine loop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9" name="Google Shape;279;p30"/>
          <p:cNvGrpSpPr/>
          <p:nvPr/>
        </p:nvGrpSpPr>
        <p:grpSpPr>
          <a:xfrm>
            <a:off x="810950" y="760725"/>
            <a:ext cx="2356500" cy="3597225"/>
            <a:chOff x="810950" y="760725"/>
            <a:chExt cx="2356500" cy="3597225"/>
          </a:xfrm>
        </p:grpSpPr>
        <p:sp>
          <p:nvSpPr>
            <p:cNvPr id="258" name="Google Shape;258;p30"/>
            <p:cNvSpPr/>
            <p:nvPr/>
          </p:nvSpPr>
          <p:spPr>
            <a:xfrm>
              <a:off x="894350" y="1441775"/>
              <a:ext cx="2189700" cy="6213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LLM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vllm/entrypoints/llm.py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810950" y="2554400"/>
              <a:ext cx="2356500" cy="6213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api_server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vllm/entrypoints/api_server.py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810950" y="3464575"/>
              <a:ext cx="2356500" cy="6213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openai_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api_server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vllm/entrypoints/openai/api_server.py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0" name="Google Shape;280;p30"/>
            <p:cNvSpPr txBox="1"/>
            <p:nvPr/>
          </p:nvSpPr>
          <p:spPr>
            <a:xfrm>
              <a:off x="933950" y="760725"/>
              <a:ext cx="2110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End-user Interface</a:t>
              </a:r>
              <a:br>
                <a:rPr lang="en">
                  <a:latin typeface="Lexend"/>
                  <a:ea typeface="Lexend"/>
                  <a:cs typeface="Lexend"/>
                  <a:sym typeface="Lexend"/>
                </a:rPr>
              </a:br>
              <a:r>
                <a:rPr lang="en" sz="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vllm/entrypoints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1180725" y="2000600"/>
              <a:ext cx="162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Batched inference</a:t>
              </a:r>
              <a:endParaRPr i="1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1076100" y="3108400"/>
              <a:ext cx="183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Simple demo API server</a:t>
              </a:r>
              <a:endParaRPr i="1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894350" y="4019250"/>
              <a:ext cx="2189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OpenAI-compatible</a:t>
              </a:r>
              <a:r>
                <a:rPr i="1" lang="en" sz="1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 API server</a:t>
              </a:r>
              <a:endParaRPr i="1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/>
          <p:nvPr/>
        </p:nvSpPr>
        <p:spPr>
          <a:xfrm>
            <a:off x="4011000" y="38450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0" name="Google Shape;290;p31"/>
          <p:cNvCxnSpPr>
            <a:endCxn id="289" idx="1"/>
          </p:cNvCxnSpPr>
          <p:nvPr/>
        </p:nvCxnSpPr>
        <p:spPr>
          <a:xfrm>
            <a:off x="2531100" y="695150"/>
            <a:ext cx="147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1"/>
          <p:cNvSpPr txBox="1"/>
          <p:nvPr/>
        </p:nvSpPr>
        <p:spPr>
          <a:xfrm>
            <a:off x="2664450" y="384500"/>
            <a:ext cx="1095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equests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(prompts)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92" name="Google Shape;292;p31"/>
          <p:cNvGrpSpPr/>
          <p:nvPr/>
        </p:nvGrpSpPr>
        <p:grpSpPr>
          <a:xfrm>
            <a:off x="732363" y="1005800"/>
            <a:ext cx="4274788" cy="3342000"/>
            <a:chOff x="732363" y="1005800"/>
            <a:chExt cx="4274788" cy="3342000"/>
          </a:xfrm>
        </p:grpSpPr>
        <p:sp>
          <p:nvSpPr>
            <p:cNvPr id="293" name="Google Shape;293;p31"/>
            <p:cNvSpPr/>
            <p:nvPr/>
          </p:nvSpPr>
          <p:spPr>
            <a:xfrm>
              <a:off x="956763" y="2169750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Scheduler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vllm/core/scheduler.py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956763" y="2988900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BlockSpaceManager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vllm/core/block_manager.py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732363" y="3844400"/>
              <a:ext cx="2441700" cy="503400"/>
            </a:xfrm>
            <a:prstGeom prst="roundRect">
              <a:avLst>
                <a:gd fmla="val 16667" name="adj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BlockAllocator (GPU/CPU)</a:t>
              </a:r>
              <a:endParaRPr sz="13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vllm/core/block_manager.py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6" name="Google Shape;296;p31"/>
            <p:cNvCxnSpPr>
              <a:stCxn id="293" idx="2"/>
              <a:endCxn id="294" idx="0"/>
            </p:cNvCxnSpPr>
            <p:nvPr/>
          </p:nvCxnSpPr>
          <p:spPr>
            <a:xfrm flipH="1" rot="-5400000">
              <a:off x="1854213" y="2889750"/>
              <a:ext cx="198000" cy="600"/>
            </a:xfrm>
            <a:prstGeom prst="bentConnector3">
              <a:avLst>
                <a:gd fmla="val 4996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31"/>
            <p:cNvCxnSpPr>
              <a:stCxn id="294" idx="2"/>
              <a:endCxn id="295" idx="0"/>
            </p:cNvCxnSpPr>
            <p:nvPr/>
          </p:nvCxnSpPr>
          <p:spPr>
            <a:xfrm flipH="1" rot="-5400000">
              <a:off x="1836063" y="3727050"/>
              <a:ext cx="234300" cy="6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31"/>
            <p:cNvCxnSpPr>
              <a:stCxn id="289" idx="2"/>
              <a:endCxn id="293" idx="0"/>
            </p:cNvCxnSpPr>
            <p:nvPr/>
          </p:nvCxnSpPr>
          <p:spPr>
            <a:xfrm rot="5400000">
              <a:off x="2898000" y="60650"/>
              <a:ext cx="1164000" cy="3054300"/>
            </a:xfrm>
            <a:prstGeom prst="bentConnector3">
              <a:avLst>
                <a:gd fmla="val 218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9" name="Google Shape;299;p31"/>
          <p:cNvGrpSpPr/>
          <p:nvPr/>
        </p:nvGrpSpPr>
        <p:grpSpPr>
          <a:xfrm>
            <a:off x="4423863" y="1005800"/>
            <a:ext cx="4174725" cy="4001775"/>
            <a:chOff x="4423863" y="1005800"/>
            <a:chExt cx="4174725" cy="4001775"/>
          </a:xfrm>
        </p:grpSpPr>
        <p:sp>
          <p:nvSpPr>
            <p:cNvPr id="300" name="Google Shape;300;p31"/>
            <p:cNvSpPr/>
            <p:nvPr/>
          </p:nvSpPr>
          <p:spPr>
            <a:xfrm>
              <a:off x="5518413" y="2169750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Worker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vllm/worker/worker.py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1" name="Google Shape;301;p31"/>
            <p:cNvSpPr txBox="1"/>
            <p:nvPr/>
          </p:nvSpPr>
          <p:spPr>
            <a:xfrm>
              <a:off x="4838988" y="2228700"/>
              <a:ext cx="574200" cy="5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Lexend"/>
                  <a:ea typeface="Lexend"/>
                  <a:cs typeface="Lexend"/>
                  <a:sym typeface="Lexend"/>
                </a:rPr>
                <a:t>N ×</a:t>
              </a:r>
              <a:endParaRPr sz="18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423863" y="3150825"/>
              <a:ext cx="1992300" cy="503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CacheEngine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vllm/worker/cache_engine.py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6606288" y="3150825"/>
              <a:ext cx="1992300" cy="503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Worker.model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vllm/model_executor/models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4" name="Google Shape;304;p31"/>
            <p:cNvCxnSpPr>
              <a:stCxn id="300" idx="2"/>
              <a:endCxn id="302" idx="0"/>
            </p:cNvCxnSpPr>
            <p:nvPr/>
          </p:nvCxnSpPr>
          <p:spPr>
            <a:xfrm rot="5400000">
              <a:off x="5787513" y="2423700"/>
              <a:ext cx="359700" cy="10944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31"/>
            <p:cNvCxnSpPr>
              <a:stCxn id="300" idx="2"/>
              <a:endCxn id="303" idx="0"/>
            </p:cNvCxnSpPr>
            <p:nvPr/>
          </p:nvCxnSpPr>
          <p:spPr>
            <a:xfrm flipH="1" rot="-5400000">
              <a:off x="6878613" y="2427000"/>
              <a:ext cx="359700" cy="10878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" name="Google Shape;306;p31"/>
            <p:cNvSpPr/>
            <p:nvPr/>
          </p:nvSpPr>
          <p:spPr>
            <a:xfrm>
              <a:off x="6606288" y="3884927"/>
              <a:ext cx="1992300" cy="55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PagedAttention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</a:t>
              </a:r>
              <a:br>
                <a:rPr lang="en" sz="8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attention.py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7" name="Google Shape;307;p31"/>
            <p:cNvCxnSpPr>
              <a:stCxn id="303" idx="2"/>
              <a:endCxn id="306" idx="0"/>
            </p:cNvCxnSpPr>
            <p:nvPr/>
          </p:nvCxnSpPr>
          <p:spPr>
            <a:xfrm>
              <a:off x="7602438" y="3654225"/>
              <a:ext cx="0" cy="23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" name="Google Shape;308;p31"/>
            <p:cNvSpPr txBox="1"/>
            <p:nvPr/>
          </p:nvSpPr>
          <p:spPr>
            <a:xfrm rot="5400000">
              <a:off x="7318150" y="4460975"/>
              <a:ext cx="6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Verdana"/>
                  <a:ea typeface="Verdana"/>
                  <a:cs typeface="Verdana"/>
                  <a:sym typeface="Verdana"/>
                </a:rPr>
                <a:t>…</a:t>
              </a: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309" name="Google Shape;309;p31"/>
            <p:cNvCxnSpPr>
              <a:stCxn id="289" idx="2"/>
              <a:endCxn id="300" idx="0"/>
            </p:cNvCxnSpPr>
            <p:nvPr/>
          </p:nvCxnSpPr>
          <p:spPr>
            <a:xfrm flipH="1" rot="-5400000">
              <a:off x="5178900" y="834050"/>
              <a:ext cx="1164000" cy="1507500"/>
            </a:xfrm>
            <a:prstGeom prst="bentConnector3">
              <a:avLst>
                <a:gd fmla="val 218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0" name="Google Shape;310;p31"/>
          <p:cNvGrpSpPr/>
          <p:nvPr/>
        </p:nvGrpSpPr>
        <p:grpSpPr>
          <a:xfrm>
            <a:off x="313575" y="1432300"/>
            <a:ext cx="7664075" cy="3143675"/>
            <a:chOff x="313575" y="1432300"/>
            <a:chExt cx="7664075" cy="3143675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854275" y="1593975"/>
              <a:ext cx="0" cy="298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13575" y="1432300"/>
              <a:ext cx="3278700" cy="5034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Lexend"/>
                  <a:ea typeface="Lexend"/>
                  <a:cs typeface="Lexend"/>
                  <a:sym typeface="Lexend"/>
                </a:rPr>
                <a:t>Centralized Controller</a:t>
              </a:r>
              <a:endParaRPr sz="1600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latin typeface="Lexend"/>
                  <a:ea typeface="Lexend"/>
                  <a:cs typeface="Lexend"/>
                  <a:sym typeface="Lexend"/>
                </a:rPr>
                <a:t>(same process as 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LLMEngine</a:t>
              </a:r>
              <a:r>
                <a:rPr i="1" lang="en" sz="1200">
                  <a:latin typeface="Lexend"/>
                  <a:ea typeface="Lexend"/>
                  <a:cs typeface="Lexend"/>
                  <a:sym typeface="Lexend"/>
                </a:rPr>
                <a:t>, CPU only)</a:t>
              </a:r>
              <a:endParaRPr i="1" sz="1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5051450" y="1432300"/>
              <a:ext cx="2926200" cy="5034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Lexend"/>
                  <a:ea typeface="Lexend"/>
                  <a:cs typeface="Lexend"/>
                  <a:sym typeface="Lexend"/>
                </a:rPr>
                <a:t>Distributed Workers</a:t>
              </a:r>
              <a:br>
                <a:rPr lang="en" sz="1600">
                  <a:latin typeface="Lexend"/>
                  <a:ea typeface="Lexend"/>
                  <a:cs typeface="Lexend"/>
                  <a:sym typeface="Lexend"/>
                </a:rPr>
              </a:br>
              <a:r>
                <a:rPr i="1" lang="en" sz="12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(distributed processes with GPUs)</a:t>
              </a:r>
              <a:endParaRPr sz="16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14" name="Google Shape;3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serving requests</a:t>
            </a:r>
            <a:br>
              <a:rPr lang="en"/>
            </a:br>
            <a:r>
              <a:rPr i="1" lang="en"/>
              <a:t>1. </a:t>
            </a:r>
            <a:r>
              <a:rPr i="1" lang="en"/>
              <a:t>Initialize &amp; l</a:t>
            </a:r>
            <a:r>
              <a:rPr i="1" lang="en"/>
              <a:t>oad model</a:t>
            </a:r>
            <a:endParaRPr i="1"/>
          </a:p>
        </p:txBody>
      </p:sp>
      <p:sp>
        <p:nvSpPr>
          <p:cNvPr id="320" name="Google Shape;320;p32"/>
          <p:cNvSpPr/>
          <p:nvPr/>
        </p:nvSpPr>
        <p:spPr>
          <a:xfrm>
            <a:off x="1912875" y="2367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1912875" y="329877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Worker.model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2" name="Google Shape;322;p32"/>
          <p:cNvCxnSpPr>
            <a:stCxn id="320" idx="2"/>
            <a:endCxn id="321" idx="0"/>
          </p:cNvCxnSpPr>
          <p:nvPr/>
        </p:nvCxnSpPr>
        <p:spPr>
          <a:xfrm flipH="1" rot="-5400000">
            <a:off x="2754375" y="3143600"/>
            <a:ext cx="309900" cy="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2"/>
          <p:cNvSpPr/>
          <p:nvPr/>
        </p:nvSpPr>
        <p:spPr>
          <a:xfrm>
            <a:off x="1912875" y="1386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4" name="Google Shape;324;p32"/>
          <p:cNvCxnSpPr>
            <a:stCxn id="323" idx="2"/>
            <a:endCxn id="320" idx="0"/>
          </p:cNvCxnSpPr>
          <p:nvPr/>
        </p:nvCxnSpPr>
        <p:spPr>
          <a:xfrm>
            <a:off x="2909025" y="2007950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2"/>
          <p:cNvSpPr/>
          <p:nvPr/>
        </p:nvSpPr>
        <p:spPr>
          <a:xfrm>
            <a:off x="1912875" y="416187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model.load_weights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6" name="Google Shape;326;p32"/>
          <p:cNvCxnSpPr>
            <a:stCxn id="321" idx="2"/>
            <a:endCxn id="325" idx="0"/>
          </p:cNvCxnSpPr>
          <p:nvPr/>
        </p:nvCxnSpPr>
        <p:spPr>
          <a:xfrm flipH="1" rot="-5400000">
            <a:off x="2729475" y="3981725"/>
            <a:ext cx="359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925" y="4186525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/>
        </p:nvSpPr>
        <p:spPr>
          <a:xfrm>
            <a:off x="4815200" y="4105775"/>
            <a:ext cx="24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Initialize &amp; load from HuggingFace Model Hub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3956501" y="2426600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×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 rotWithShape="1">
          <a:blip r:embed="rId4">
            <a:alphaModFix/>
          </a:blip>
          <a:srcRect b="19549" l="6768" r="56283" t="19549"/>
          <a:stretch/>
        </p:blipFill>
        <p:spPr>
          <a:xfrm>
            <a:off x="7125700" y="4206792"/>
            <a:ext cx="454100" cy="41355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serving requests</a:t>
            </a:r>
            <a:br>
              <a:rPr lang="en"/>
            </a:br>
            <a:r>
              <a:rPr i="1" lang="en"/>
              <a:t>2</a:t>
            </a:r>
            <a:r>
              <a:rPr i="1" lang="en"/>
              <a:t>. Profile memory usage</a:t>
            </a:r>
            <a:endParaRPr i="1"/>
          </a:p>
        </p:txBody>
      </p:sp>
      <p:sp>
        <p:nvSpPr>
          <p:cNvPr id="337" name="Google Shape;337;p33"/>
          <p:cNvSpPr/>
          <p:nvPr/>
        </p:nvSpPr>
        <p:spPr>
          <a:xfrm>
            <a:off x="1286350" y="2223025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1286350" y="3077950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Worker.model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9" name="Google Shape;339;p33"/>
          <p:cNvCxnSpPr>
            <a:stCxn id="337" idx="2"/>
            <a:endCxn id="338" idx="0"/>
          </p:cNvCxnSpPr>
          <p:nvPr/>
        </p:nvCxnSpPr>
        <p:spPr>
          <a:xfrm flipH="1" rot="-5400000">
            <a:off x="2165950" y="2960875"/>
            <a:ext cx="2337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3"/>
          <p:cNvSpPr/>
          <p:nvPr/>
        </p:nvSpPr>
        <p:spPr>
          <a:xfrm>
            <a:off x="1286350" y="1394425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1" name="Google Shape;341;p33"/>
          <p:cNvCxnSpPr>
            <a:stCxn id="340" idx="2"/>
            <a:endCxn id="337" idx="0"/>
          </p:cNvCxnSpPr>
          <p:nvPr/>
        </p:nvCxnSpPr>
        <p:spPr>
          <a:xfrm>
            <a:off x="2282500" y="2015725"/>
            <a:ext cx="0" cy="2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3"/>
          <p:cNvSpPr/>
          <p:nvPr/>
        </p:nvSpPr>
        <p:spPr>
          <a:xfrm>
            <a:off x="4109750" y="2688072"/>
            <a:ext cx="3747900" cy="503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profile_num_available_blocks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3" name="Google Shape;343;p33"/>
          <p:cNvCxnSpPr>
            <a:stCxn id="337" idx="3"/>
            <a:endCxn id="342" idx="0"/>
          </p:cNvCxnSpPr>
          <p:nvPr/>
        </p:nvCxnSpPr>
        <p:spPr>
          <a:xfrm>
            <a:off x="3278650" y="2533675"/>
            <a:ext cx="2705100" cy="154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3"/>
          <p:cNvCxnSpPr>
            <a:stCxn id="342" idx="2"/>
            <a:endCxn id="338" idx="3"/>
          </p:cNvCxnSpPr>
          <p:nvPr/>
        </p:nvCxnSpPr>
        <p:spPr>
          <a:xfrm rot="5400000">
            <a:off x="4562000" y="1908072"/>
            <a:ext cx="138300" cy="2705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3"/>
          <p:cNvSpPr txBox="1"/>
          <p:nvPr/>
        </p:nvSpPr>
        <p:spPr>
          <a:xfrm>
            <a:off x="3500150" y="3733750"/>
            <a:ext cx="505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Profile the memory usage with a batch with the max possible #tokens.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#GPU KV blocks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= remaining memory / block byte size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00" y="3905525"/>
            <a:ext cx="503400" cy="5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/>
          <p:nvPr/>
        </p:nvSpPr>
        <p:spPr>
          <a:xfrm>
            <a:off x="3286252" y="2121800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×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49" y="991850"/>
            <a:ext cx="1972377" cy="19099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62" y="991850"/>
            <a:ext cx="1972378" cy="19099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 txBox="1"/>
          <p:nvPr/>
        </p:nvSpPr>
        <p:spPr>
          <a:xfrm>
            <a:off x="1727250" y="3112414"/>
            <a:ext cx="246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Woosuk Kwon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PhD Student, UC Berkeley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@woosuk_k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4947152" y="3112414"/>
            <a:ext cx="246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Zhuohan Li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PhD Student, UC Berkeley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@zhuohan123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9387" y="4176250"/>
            <a:ext cx="1605226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9783" y="3723125"/>
            <a:ext cx="185300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158" y="3723125"/>
            <a:ext cx="185300" cy="1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serving requests</a:t>
            </a:r>
            <a:br>
              <a:rPr lang="en"/>
            </a:br>
            <a:r>
              <a:rPr i="1" lang="en"/>
              <a:t>3</a:t>
            </a:r>
            <a:r>
              <a:rPr i="1" lang="en"/>
              <a:t>. Pre-allocate KV Blocks</a:t>
            </a:r>
            <a:endParaRPr i="1"/>
          </a:p>
        </p:txBody>
      </p:sp>
      <p:sp>
        <p:nvSpPr>
          <p:cNvPr id="354" name="Google Shape;354;p34"/>
          <p:cNvSpPr/>
          <p:nvPr/>
        </p:nvSpPr>
        <p:spPr>
          <a:xfrm>
            <a:off x="3575850" y="1228663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1676025" y="2180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Scheduler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vllm/core/scheduler.py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1676025" y="299980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BlockSpaceManager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vllm/core/block_manager.py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7" name="Google Shape;357;p34"/>
          <p:cNvCxnSpPr>
            <a:stCxn id="355" idx="2"/>
            <a:endCxn id="356" idx="0"/>
          </p:cNvCxnSpPr>
          <p:nvPr/>
        </p:nvCxnSpPr>
        <p:spPr>
          <a:xfrm flipH="1" rot="-5400000">
            <a:off x="2573475" y="2900650"/>
            <a:ext cx="198000" cy="600"/>
          </a:xfrm>
          <a:prstGeom prst="bentConnector3">
            <a:avLst>
              <a:gd fmla="val 4996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4"/>
          <p:cNvSpPr/>
          <p:nvPr/>
        </p:nvSpPr>
        <p:spPr>
          <a:xfrm>
            <a:off x="5704275" y="2180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7772726" y="2239600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×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5704275" y="3058750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CacheEngine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vllm/worker/cache_engine.py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1" name="Google Shape;361;p34"/>
          <p:cNvCxnSpPr>
            <a:stCxn id="358" idx="2"/>
            <a:endCxn id="360" idx="0"/>
          </p:cNvCxnSpPr>
          <p:nvPr/>
        </p:nvCxnSpPr>
        <p:spPr>
          <a:xfrm flipH="1" rot="-5400000">
            <a:off x="6572325" y="2930050"/>
            <a:ext cx="256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4"/>
          <p:cNvCxnSpPr>
            <a:stCxn id="354" idx="2"/>
            <a:endCxn id="355" idx="0"/>
          </p:cNvCxnSpPr>
          <p:nvPr/>
        </p:nvCxnSpPr>
        <p:spPr>
          <a:xfrm rot="5400000">
            <a:off x="3456750" y="1065313"/>
            <a:ext cx="330600" cy="18999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4"/>
          <p:cNvCxnSpPr>
            <a:stCxn id="354" idx="2"/>
            <a:endCxn id="358" idx="0"/>
          </p:cNvCxnSpPr>
          <p:nvPr/>
        </p:nvCxnSpPr>
        <p:spPr>
          <a:xfrm flipH="1" rot="-5400000">
            <a:off x="5470950" y="951013"/>
            <a:ext cx="330600" cy="21285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4"/>
          <p:cNvSpPr txBox="1"/>
          <p:nvPr/>
        </p:nvSpPr>
        <p:spPr>
          <a:xfrm rot="-2700000">
            <a:off x="14560" y="3312462"/>
            <a:ext cx="1609658" cy="4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#GPU KV blocks</a:t>
            </a: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1451613" y="3855625"/>
            <a:ext cx="2441700" cy="503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BlockAllocator (GPU/CPU)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vllm/core/block_manager.py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6" name="Google Shape;366;p34"/>
          <p:cNvCxnSpPr>
            <a:stCxn id="356" idx="2"/>
            <a:endCxn id="365" idx="0"/>
          </p:cNvCxnSpPr>
          <p:nvPr/>
        </p:nvCxnSpPr>
        <p:spPr>
          <a:xfrm flipH="1" rot="-5400000">
            <a:off x="2555175" y="3738100"/>
            <a:ext cx="2346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4"/>
          <p:cNvCxnSpPr>
            <a:stCxn id="364" idx="2"/>
            <a:endCxn id="365" idx="1"/>
          </p:cNvCxnSpPr>
          <p:nvPr/>
        </p:nvCxnSpPr>
        <p:spPr>
          <a:xfrm flipH="1" rot="-5400000">
            <a:off x="979589" y="3635202"/>
            <a:ext cx="453300" cy="490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34"/>
          <p:cNvSpPr txBox="1"/>
          <p:nvPr/>
        </p:nvSpPr>
        <p:spPr>
          <a:xfrm rot="-2700000">
            <a:off x="3881460" y="2692812"/>
            <a:ext cx="1609658" cy="4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#GPU KV blocks</a:t>
            </a:r>
            <a:endParaRPr/>
          </a:p>
        </p:txBody>
      </p:sp>
      <p:cxnSp>
        <p:nvCxnSpPr>
          <p:cNvPr id="369" name="Google Shape;369;p34"/>
          <p:cNvCxnSpPr>
            <a:stCxn id="368" idx="2"/>
            <a:endCxn id="360" idx="1"/>
          </p:cNvCxnSpPr>
          <p:nvPr/>
        </p:nvCxnSpPr>
        <p:spPr>
          <a:xfrm flipH="1" rot="-5400000">
            <a:off x="5128039" y="2734002"/>
            <a:ext cx="276000" cy="87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0" name="Google Shape;3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050" y="4512074"/>
            <a:ext cx="38610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1913950" y="4505024"/>
            <a:ext cx="19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Initialize block table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5635514" y="3811179"/>
            <a:ext cx="26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Allocate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KV cache memory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664" y="3653953"/>
            <a:ext cx="621300" cy="6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requests arrive</a:t>
            </a:r>
            <a:endParaRPr i="1"/>
          </a:p>
        </p:txBody>
      </p:sp>
      <p:sp>
        <p:nvSpPr>
          <p:cNvPr id="380" name="Google Shape;380;p35"/>
          <p:cNvSpPr/>
          <p:nvPr/>
        </p:nvSpPr>
        <p:spPr>
          <a:xfrm>
            <a:off x="3652050" y="1381063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1" name="Google Shape;381;p35"/>
          <p:cNvCxnSpPr/>
          <p:nvPr/>
        </p:nvCxnSpPr>
        <p:spPr>
          <a:xfrm>
            <a:off x="262800" y="1691725"/>
            <a:ext cx="33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35"/>
          <p:cNvSpPr txBox="1"/>
          <p:nvPr/>
        </p:nvSpPr>
        <p:spPr>
          <a:xfrm>
            <a:off x="255025" y="1094125"/>
            <a:ext cx="3389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equest prompt: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“The future of Artificial </a:t>
            </a: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Intelligence</a:t>
            </a: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”</a:t>
            </a:r>
            <a:endParaRPr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83" name="Google Shape;383;p35"/>
          <p:cNvGrpSpPr/>
          <p:nvPr/>
        </p:nvGrpSpPr>
        <p:grpSpPr>
          <a:xfrm>
            <a:off x="3652350" y="2002363"/>
            <a:ext cx="5256150" cy="1732563"/>
            <a:chOff x="3652350" y="2002363"/>
            <a:chExt cx="5256150" cy="1732563"/>
          </a:xfrm>
        </p:grpSpPr>
        <p:sp>
          <p:nvSpPr>
            <p:cNvPr id="384" name="Google Shape;384;p35"/>
            <p:cNvSpPr/>
            <p:nvPr/>
          </p:nvSpPr>
          <p:spPr>
            <a:xfrm>
              <a:off x="3652350" y="3113625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Scheduler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vllm/core/scheduler.py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85" name="Google Shape;385;p35"/>
            <p:cNvCxnSpPr>
              <a:stCxn id="380" idx="2"/>
              <a:endCxn id="384" idx="0"/>
            </p:cNvCxnSpPr>
            <p:nvPr/>
          </p:nvCxnSpPr>
          <p:spPr>
            <a:xfrm flipH="1" rot="-5400000">
              <a:off x="4092900" y="2557663"/>
              <a:ext cx="1111200" cy="6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6" name="Google Shape;386;p35"/>
            <p:cNvSpPr txBox="1"/>
            <p:nvPr/>
          </p:nvSpPr>
          <p:spPr>
            <a:xfrm>
              <a:off x="4784400" y="2078500"/>
              <a:ext cx="41241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1. Tokenization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: </a:t>
              </a:r>
              <a:br>
                <a:rPr lang="en">
                  <a:latin typeface="Lexend"/>
                  <a:ea typeface="Lexend"/>
                  <a:cs typeface="Lexend"/>
                  <a:sym typeface="Lexend"/>
                </a:rPr>
              </a:b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[1, 450, 5434, 310, 3012, 928, 616, 3159, 28286]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87" name="Google Shape;387;p35"/>
            <p:cNvSpPr txBox="1"/>
            <p:nvPr/>
          </p:nvSpPr>
          <p:spPr>
            <a:xfrm>
              <a:off x="4784400" y="2596063"/>
              <a:ext cx="41241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2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. Add to the scheduler’s </a:t>
              </a:r>
              <a:r>
                <a:rPr lang="en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waiting queue</a:t>
              </a:r>
              <a:endParaRPr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88" name="Google Shape;388;p35"/>
          <p:cNvGrpSpPr/>
          <p:nvPr/>
        </p:nvGrpSpPr>
        <p:grpSpPr>
          <a:xfrm>
            <a:off x="4648500" y="3734925"/>
            <a:ext cx="3567449" cy="892250"/>
            <a:chOff x="4648500" y="3734925"/>
            <a:chExt cx="3567449" cy="892250"/>
          </a:xfrm>
        </p:grpSpPr>
        <p:sp>
          <p:nvSpPr>
            <p:cNvPr id="389" name="Google Shape;389;p35"/>
            <p:cNvSpPr txBox="1"/>
            <p:nvPr/>
          </p:nvSpPr>
          <p:spPr>
            <a:xfrm>
              <a:off x="5186850" y="3776375"/>
              <a:ext cx="25623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Lexend"/>
                <a:buChar char="●"/>
              </a:pPr>
              <a:r>
                <a:rPr lang="en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Waiting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request queue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Lexend"/>
                <a:buChar char="●"/>
              </a:pPr>
              <a:r>
                <a:rPr lang="en">
                  <a:solidFill>
                    <a:srgbClr val="6AA84F"/>
                  </a:solidFill>
                  <a:latin typeface="Lexend"/>
                  <a:ea typeface="Lexend"/>
                  <a:cs typeface="Lexend"/>
                  <a:sym typeface="Lexend"/>
                </a:rPr>
                <a:t>Running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request queue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Lexend"/>
                <a:buChar char="●"/>
              </a:pPr>
              <a:r>
                <a:rPr lang="en">
                  <a:solidFill>
                    <a:srgbClr val="F1C232"/>
                  </a:solidFill>
                  <a:latin typeface="Lexend"/>
                  <a:ea typeface="Lexend"/>
                  <a:cs typeface="Lexend"/>
                  <a:sym typeface="Lexend"/>
                </a:rPr>
                <a:t>Swapped</a:t>
              </a:r>
              <a:r>
                <a:rPr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 request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queue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390" name="Google Shape;390;p35"/>
            <p:cNvCxnSpPr>
              <a:stCxn id="384" idx="2"/>
              <a:endCxn id="389" idx="1"/>
            </p:cNvCxnSpPr>
            <p:nvPr/>
          </p:nvCxnSpPr>
          <p:spPr>
            <a:xfrm flipH="1" rot="-5400000">
              <a:off x="4684350" y="3699075"/>
              <a:ext cx="466800" cy="5385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91" name="Google Shape;39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9150" y="3968375"/>
              <a:ext cx="466799" cy="466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50" y="1823450"/>
            <a:ext cx="656500" cy="6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every step, the scheduler</a:t>
            </a:r>
            <a:endParaRPr/>
          </a:p>
        </p:txBody>
      </p:sp>
      <p:sp>
        <p:nvSpPr>
          <p:cNvPr id="399" name="Google Shape;399;p36"/>
          <p:cNvSpPr/>
          <p:nvPr/>
        </p:nvSpPr>
        <p:spPr>
          <a:xfrm>
            <a:off x="1250538" y="1430213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Scheduler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vllm/core/scheduler.py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3719963" y="1064700"/>
            <a:ext cx="496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Decide the set of requests to run at the current step.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When there are free KV block memory</a:t>
            </a:r>
            <a:b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waiting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→ </a:t>
            </a:r>
            <a:r>
              <a:rPr lang="en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running</a:t>
            </a:r>
            <a:endParaRPr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When no KV block memory available for new tokens:</a:t>
            </a:r>
            <a:b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Swapping: </a:t>
            </a:r>
            <a:r>
              <a:rPr lang="en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running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→ </a:t>
            </a:r>
            <a:r>
              <a:rPr lang="en">
                <a:solidFill>
                  <a:srgbClr val="F1C232"/>
                </a:solidFill>
                <a:latin typeface="Lexend"/>
                <a:ea typeface="Lexend"/>
                <a:cs typeface="Lexend"/>
                <a:sym typeface="Lexend"/>
              </a:rPr>
              <a:t>swapped</a:t>
            </a:r>
            <a:b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Recomputation: </a:t>
            </a:r>
            <a:r>
              <a:rPr lang="en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running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→ </a:t>
            </a:r>
            <a:r>
              <a:rPr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waiting</a:t>
            </a:r>
            <a:endParaRPr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01" name="Google Shape;401;p36"/>
          <p:cNvGrpSpPr/>
          <p:nvPr/>
        </p:nvGrpSpPr>
        <p:grpSpPr>
          <a:xfrm>
            <a:off x="1025825" y="2051513"/>
            <a:ext cx="6971238" cy="2252625"/>
            <a:chOff x="1025825" y="2051513"/>
            <a:chExt cx="6971238" cy="2252625"/>
          </a:xfrm>
        </p:grpSpPr>
        <p:sp>
          <p:nvSpPr>
            <p:cNvPr id="402" name="Google Shape;402;p36"/>
            <p:cNvSpPr/>
            <p:nvPr/>
          </p:nvSpPr>
          <p:spPr>
            <a:xfrm>
              <a:off x="1251138" y="2872100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BlockSpaceManager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vllm/core/block_manager.py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03" name="Google Shape;403;p36"/>
            <p:cNvCxnSpPr>
              <a:stCxn id="399" idx="2"/>
              <a:endCxn id="402" idx="0"/>
            </p:cNvCxnSpPr>
            <p:nvPr/>
          </p:nvCxnSpPr>
          <p:spPr>
            <a:xfrm flipH="1" rot="-5400000">
              <a:off x="1836738" y="2461463"/>
              <a:ext cx="820500" cy="6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" name="Google Shape;404;p36"/>
            <p:cNvSpPr/>
            <p:nvPr/>
          </p:nvSpPr>
          <p:spPr>
            <a:xfrm>
              <a:off x="1025825" y="3800738"/>
              <a:ext cx="2441700" cy="503400"/>
            </a:xfrm>
            <a:prstGeom prst="roundRect">
              <a:avLst>
                <a:gd fmla="val 16667" name="adj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BlockAllocator (GPU/CPU)</a:t>
              </a:r>
              <a:endParaRPr sz="13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vllm/core/block_manager.py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05" name="Google Shape;405;p36"/>
            <p:cNvCxnSpPr>
              <a:stCxn id="402" idx="2"/>
              <a:endCxn id="404" idx="0"/>
            </p:cNvCxnSpPr>
            <p:nvPr/>
          </p:nvCxnSpPr>
          <p:spPr>
            <a:xfrm rot="5400000">
              <a:off x="2093388" y="3646700"/>
              <a:ext cx="307200" cy="600"/>
            </a:xfrm>
            <a:prstGeom prst="bentConnector3">
              <a:avLst>
                <a:gd fmla="val 5002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6" name="Google Shape;406;p36"/>
            <p:cNvSpPr txBox="1"/>
            <p:nvPr/>
          </p:nvSpPr>
          <p:spPr>
            <a:xfrm>
              <a:off x="3719963" y="3069225"/>
              <a:ext cx="42771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Allocate space for new KV Cache.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Handle block sharing.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Swap/delete 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preempted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KV blocks.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→ </a:t>
              </a: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Cache instructions &amp; </a:t>
              </a: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Block table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407" name="Google Shape;40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4100" y="3281925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995275" y="1376275"/>
            <a:ext cx="178800" cy="2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every step, the worker</a:t>
            </a:r>
            <a:endParaRPr/>
          </a:p>
        </p:txBody>
      </p:sp>
      <p:grpSp>
        <p:nvGrpSpPr>
          <p:cNvPr id="415" name="Google Shape;415;p37"/>
          <p:cNvGrpSpPr/>
          <p:nvPr/>
        </p:nvGrpSpPr>
        <p:grpSpPr>
          <a:xfrm>
            <a:off x="1084675" y="1617175"/>
            <a:ext cx="6836188" cy="2531550"/>
            <a:chOff x="1084675" y="1617175"/>
            <a:chExt cx="6836188" cy="2531550"/>
          </a:xfrm>
        </p:grpSpPr>
        <p:cxnSp>
          <p:nvCxnSpPr>
            <p:cNvPr id="416" name="Google Shape;416;p37"/>
            <p:cNvCxnSpPr>
              <a:stCxn id="413" idx="2"/>
              <a:endCxn id="417" idx="1"/>
            </p:cNvCxnSpPr>
            <p:nvPr/>
          </p:nvCxnSpPr>
          <p:spPr>
            <a:xfrm flipH="1" rot="-5400000">
              <a:off x="118525" y="2583325"/>
              <a:ext cx="2280000" cy="347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7" name="Google Shape;417;p37"/>
            <p:cNvSpPr/>
            <p:nvPr/>
          </p:nvSpPr>
          <p:spPr>
            <a:xfrm>
              <a:off x="1432388" y="3645325"/>
              <a:ext cx="1992300" cy="503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Worker.model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vllm/model_executor/models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18" name="Google Shape;418;p37"/>
            <p:cNvSpPr txBox="1"/>
            <p:nvPr/>
          </p:nvSpPr>
          <p:spPr>
            <a:xfrm>
              <a:off x="1233700" y="3140125"/>
              <a:ext cx="238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Token IDs &amp; Block Table</a:t>
              </a:r>
              <a:endParaRPr/>
            </a:p>
          </p:txBody>
        </p:sp>
        <p:cxnSp>
          <p:nvCxnSpPr>
            <p:cNvPr id="419" name="Google Shape;419;p37"/>
            <p:cNvCxnSpPr>
              <a:stCxn id="418" idx="2"/>
              <a:endCxn id="417" idx="0"/>
            </p:cNvCxnSpPr>
            <p:nvPr/>
          </p:nvCxnSpPr>
          <p:spPr>
            <a:xfrm>
              <a:off x="2428600" y="3447925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0" name="Google Shape;420;p37"/>
            <p:cNvSpPr txBox="1"/>
            <p:nvPr/>
          </p:nvSpPr>
          <p:spPr>
            <a:xfrm>
              <a:off x="3643763" y="3635880"/>
              <a:ext cx="427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Execute the model with tensor parallelism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21" name="Google Shape;421;p37"/>
          <p:cNvGrpSpPr/>
          <p:nvPr/>
        </p:nvGrpSpPr>
        <p:grpSpPr>
          <a:xfrm>
            <a:off x="1084675" y="1617175"/>
            <a:ext cx="6836188" cy="1329402"/>
            <a:chOff x="1084675" y="1617175"/>
            <a:chExt cx="6836188" cy="1329402"/>
          </a:xfrm>
        </p:grpSpPr>
        <p:cxnSp>
          <p:nvCxnSpPr>
            <p:cNvPr id="422" name="Google Shape;422;p37"/>
            <p:cNvCxnSpPr>
              <a:stCxn id="413" idx="2"/>
              <a:endCxn id="423" idx="1"/>
            </p:cNvCxnSpPr>
            <p:nvPr/>
          </p:nvCxnSpPr>
          <p:spPr>
            <a:xfrm flipH="1" rot="-5400000">
              <a:off x="735175" y="1966675"/>
              <a:ext cx="1046700" cy="347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37"/>
            <p:cNvSpPr/>
            <p:nvPr/>
          </p:nvSpPr>
          <p:spPr>
            <a:xfrm>
              <a:off x="1432388" y="2412075"/>
              <a:ext cx="1992300" cy="503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CacheEngine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vllm/worker/cache_engine.py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4" name="Google Shape;424;p37"/>
            <p:cNvSpPr txBox="1"/>
            <p:nvPr/>
          </p:nvSpPr>
          <p:spPr>
            <a:xfrm>
              <a:off x="1503200" y="1920911"/>
              <a:ext cx="1850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Cache instructions</a:t>
              </a:r>
              <a:endParaRPr/>
            </a:p>
          </p:txBody>
        </p:sp>
        <p:cxnSp>
          <p:nvCxnSpPr>
            <p:cNvPr id="425" name="Google Shape;425;p37"/>
            <p:cNvCxnSpPr>
              <a:stCxn id="424" idx="2"/>
              <a:endCxn id="423" idx="0"/>
            </p:cNvCxnSpPr>
            <p:nvPr/>
          </p:nvCxnSpPr>
          <p:spPr>
            <a:xfrm>
              <a:off x="2428550" y="2228711"/>
              <a:ext cx="0" cy="1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6" name="Google Shape;426;p37"/>
            <p:cNvSpPr txBox="1"/>
            <p:nvPr/>
          </p:nvSpPr>
          <p:spPr>
            <a:xfrm>
              <a:off x="3643763" y="2330977"/>
              <a:ext cx="4277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Swap blocks between GPU &amp; CPU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.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Perform copy-on-write for shared blocks.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427" name="Google Shape;42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96075" y="1900950"/>
              <a:ext cx="347700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820013" y="1175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224563" y="1242376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 ×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every step, the model</a:t>
            </a:r>
            <a:endParaRPr/>
          </a:p>
        </p:txBody>
      </p:sp>
      <p:sp>
        <p:nvSpPr>
          <p:cNvPr id="436" name="Google Shape;436;p38"/>
          <p:cNvSpPr txBox="1"/>
          <p:nvPr/>
        </p:nvSpPr>
        <p:spPr>
          <a:xfrm>
            <a:off x="2479000" y="1351825"/>
            <a:ext cx="43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 PyTorch model (tensor model 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parallel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shard)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159300" y="795025"/>
            <a:ext cx="238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Token IDs &amp; Block Table</a:t>
            </a:r>
            <a:endParaRPr/>
          </a:p>
        </p:txBody>
      </p:sp>
      <p:cxnSp>
        <p:nvCxnSpPr>
          <p:cNvPr id="438" name="Google Shape;438;p38"/>
          <p:cNvCxnSpPr>
            <a:stCxn id="437" idx="2"/>
          </p:cNvCxnSpPr>
          <p:nvPr/>
        </p:nvCxnSpPr>
        <p:spPr>
          <a:xfrm>
            <a:off x="1354200" y="1102825"/>
            <a:ext cx="0" cy="1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8"/>
          <p:cNvSpPr/>
          <p:nvPr/>
        </p:nvSpPr>
        <p:spPr>
          <a:xfrm>
            <a:off x="614275" y="1452475"/>
            <a:ext cx="178800" cy="2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38"/>
          <p:cNvGrpSpPr/>
          <p:nvPr/>
        </p:nvGrpSpPr>
        <p:grpSpPr>
          <a:xfrm>
            <a:off x="703675" y="1693375"/>
            <a:ext cx="7780836" cy="826900"/>
            <a:chOff x="703675" y="1693375"/>
            <a:chExt cx="7780836" cy="826900"/>
          </a:xfrm>
        </p:grpSpPr>
        <p:sp>
          <p:nvSpPr>
            <p:cNvPr id="441" name="Google Shape;441;p38"/>
            <p:cNvSpPr/>
            <p:nvPr/>
          </p:nvSpPr>
          <p:spPr>
            <a:xfrm>
              <a:off x="1016289" y="2015525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PagedAttention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vllm/model_executor/layers/attention.py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42" name="Google Shape;442;p38"/>
            <p:cNvCxnSpPr>
              <a:stCxn id="439" idx="2"/>
              <a:endCxn id="441" idx="1"/>
            </p:cNvCxnSpPr>
            <p:nvPr/>
          </p:nvCxnSpPr>
          <p:spPr>
            <a:xfrm flipH="1" rot="-5400000">
              <a:off x="599275" y="1797775"/>
              <a:ext cx="5214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3" name="Google Shape;443;p38"/>
            <p:cNvSpPr txBox="1"/>
            <p:nvPr/>
          </p:nvSpPr>
          <p:spPr>
            <a:xfrm>
              <a:off x="4207411" y="1904675"/>
              <a:ext cx="4277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xformers/FlashAttention for prompt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PagedAttention kernel for generation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44" name="Google Shape;444;p38"/>
          <p:cNvGrpSpPr/>
          <p:nvPr/>
        </p:nvGrpSpPr>
        <p:grpSpPr>
          <a:xfrm>
            <a:off x="703675" y="1693375"/>
            <a:ext cx="7206414" cy="2419550"/>
            <a:chOff x="703675" y="1693375"/>
            <a:chExt cx="7206414" cy="2419550"/>
          </a:xfrm>
        </p:grpSpPr>
        <p:sp>
          <p:nvSpPr>
            <p:cNvPr id="445" name="Google Shape;445;p38"/>
            <p:cNvSpPr/>
            <p:nvPr/>
          </p:nvSpPr>
          <p:spPr>
            <a:xfrm>
              <a:off x="1016264" y="2581716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ParallelLinear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vllm/parallel_utils/layers.py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1016289" y="3147931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QuantizedLinear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vllm/model_executor/layers/quantized_linear/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1016289" y="3714118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latin typeface="Consolas"/>
                  <a:ea typeface="Consolas"/>
                  <a:cs typeface="Consolas"/>
                  <a:sym typeface="Consolas"/>
                </a:rPr>
                <a:t>Faster kernels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(e.g. LayerNorm)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vllm/model_executor/layers/…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48" name="Google Shape;448;p38"/>
            <p:cNvCxnSpPr>
              <a:stCxn id="439" idx="2"/>
              <a:endCxn id="445" idx="1"/>
            </p:cNvCxnSpPr>
            <p:nvPr/>
          </p:nvCxnSpPr>
          <p:spPr>
            <a:xfrm flipH="1" rot="-5400000">
              <a:off x="316075" y="2080975"/>
              <a:ext cx="10878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38"/>
            <p:cNvCxnSpPr>
              <a:stCxn id="439" idx="2"/>
              <a:endCxn id="446" idx="1"/>
            </p:cNvCxnSpPr>
            <p:nvPr/>
          </p:nvCxnSpPr>
          <p:spPr>
            <a:xfrm flipH="1" rot="-5400000">
              <a:off x="33025" y="2364025"/>
              <a:ext cx="16539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38"/>
            <p:cNvCxnSpPr>
              <a:stCxn id="439" idx="2"/>
              <a:endCxn id="447" idx="1"/>
            </p:cNvCxnSpPr>
            <p:nvPr/>
          </p:nvCxnSpPr>
          <p:spPr>
            <a:xfrm flipH="1" rot="-5400000">
              <a:off x="-250025" y="2647075"/>
              <a:ext cx="22200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1" name="Google Shape;451;p38"/>
            <p:cNvSpPr/>
            <p:nvPr/>
          </p:nvSpPr>
          <p:spPr>
            <a:xfrm>
              <a:off x="4331850" y="2581725"/>
              <a:ext cx="312600" cy="15312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8"/>
            <p:cNvSpPr txBox="1"/>
            <p:nvPr/>
          </p:nvSpPr>
          <p:spPr>
            <a:xfrm>
              <a:off x="4665889" y="3039525"/>
              <a:ext cx="3244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Optimized kernels for other layers &amp; distributed execution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703675" y="1693375"/>
            <a:ext cx="8370275" cy="2986400"/>
            <a:chOff x="703675" y="1693375"/>
            <a:chExt cx="8370275" cy="2986400"/>
          </a:xfrm>
        </p:grpSpPr>
        <p:sp>
          <p:nvSpPr>
            <p:cNvPr id="454" name="Google Shape;454;p38"/>
            <p:cNvSpPr/>
            <p:nvPr/>
          </p:nvSpPr>
          <p:spPr>
            <a:xfrm>
              <a:off x="1016277" y="4280325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Sampler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vllm/model_executor/layers/attention.py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55" name="Google Shape;455;p38"/>
            <p:cNvCxnSpPr>
              <a:stCxn id="439" idx="2"/>
              <a:endCxn id="454" idx="1"/>
            </p:cNvCxnSpPr>
            <p:nvPr/>
          </p:nvCxnSpPr>
          <p:spPr>
            <a:xfrm flipH="1" rot="-5400000">
              <a:off x="-533225" y="2930275"/>
              <a:ext cx="27864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6" name="Google Shape;456;p38"/>
            <p:cNvSpPr txBox="1"/>
            <p:nvPr/>
          </p:nvSpPr>
          <p:spPr>
            <a:xfrm>
              <a:off x="4286250" y="4279575"/>
              <a:ext cx="478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Greedy/Random/Beam search → </a:t>
              </a: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Generated tokens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457" name="Google Shape;457;p38"/>
          <p:cNvPicPr preferRelativeResize="0"/>
          <p:nvPr/>
        </p:nvPicPr>
        <p:blipFill rotWithShape="1">
          <a:blip r:embed="rId3">
            <a:alphaModFix/>
          </a:blip>
          <a:srcRect b="0" l="20813" r="20819" t="0"/>
          <a:stretch/>
        </p:blipFill>
        <p:spPr>
          <a:xfrm>
            <a:off x="6766514" y="1351825"/>
            <a:ext cx="387068" cy="4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38"/>
          <p:cNvSpPr/>
          <p:nvPr/>
        </p:nvSpPr>
        <p:spPr>
          <a:xfrm>
            <a:off x="384238" y="130022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Worker.model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/>
          <p:nvPr/>
        </p:nvSpPr>
        <p:spPr>
          <a:xfrm>
            <a:off x="4011000" y="61310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5" name="Google Shape;465;p39"/>
          <p:cNvCxnSpPr/>
          <p:nvPr/>
        </p:nvCxnSpPr>
        <p:spPr>
          <a:xfrm>
            <a:off x="2531100" y="990080"/>
            <a:ext cx="147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39"/>
          <p:cNvSpPr txBox="1"/>
          <p:nvPr/>
        </p:nvSpPr>
        <p:spPr>
          <a:xfrm>
            <a:off x="2664450" y="679430"/>
            <a:ext cx="1095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requests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(prompts)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956763" y="23983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Scheduler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vllm/core/scheduler.py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956763" y="321750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BlockSpaceManager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vllm/core/block_manager.py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39"/>
          <p:cNvSpPr/>
          <p:nvPr/>
        </p:nvSpPr>
        <p:spPr>
          <a:xfrm>
            <a:off x="732363" y="4073000"/>
            <a:ext cx="2441700" cy="503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BlockAllocator (GPU/CPU)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vllm/core/block_manager.py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0" name="Google Shape;470;p39"/>
          <p:cNvCxnSpPr>
            <a:stCxn id="467" idx="2"/>
            <a:endCxn id="468" idx="0"/>
          </p:cNvCxnSpPr>
          <p:nvPr/>
        </p:nvCxnSpPr>
        <p:spPr>
          <a:xfrm flipH="1" rot="-5400000">
            <a:off x="1854213" y="3118350"/>
            <a:ext cx="198000" cy="600"/>
          </a:xfrm>
          <a:prstGeom prst="bentConnector3">
            <a:avLst>
              <a:gd fmla="val 4996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9"/>
          <p:cNvCxnSpPr>
            <a:stCxn id="468" idx="2"/>
            <a:endCxn id="469" idx="0"/>
          </p:cNvCxnSpPr>
          <p:nvPr/>
        </p:nvCxnSpPr>
        <p:spPr>
          <a:xfrm flipH="1" rot="-5400000">
            <a:off x="1836063" y="3955650"/>
            <a:ext cx="234300" cy="6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9"/>
          <p:cNvSpPr/>
          <p:nvPr/>
        </p:nvSpPr>
        <p:spPr>
          <a:xfrm>
            <a:off x="5518413" y="23983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39"/>
          <p:cNvSpPr txBox="1"/>
          <p:nvPr/>
        </p:nvSpPr>
        <p:spPr>
          <a:xfrm>
            <a:off x="4838988" y="2457300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N ×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4423863" y="337942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CacheEngine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vllm/worker/cache_engine.py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6606288" y="337942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Worker.model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6" name="Google Shape;476;p39"/>
          <p:cNvCxnSpPr>
            <a:stCxn id="472" idx="2"/>
            <a:endCxn id="474" idx="0"/>
          </p:cNvCxnSpPr>
          <p:nvPr/>
        </p:nvCxnSpPr>
        <p:spPr>
          <a:xfrm rot="5400000">
            <a:off x="5787513" y="2652300"/>
            <a:ext cx="359700" cy="10944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9"/>
          <p:cNvCxnSpPr>
            <a:stCxn id="472" idx="2"/>
            <a:endCxn id="475" idx="0"/>
          </p:cNvCxnSpPr>
          <p:nvPr/>
        </p:nvCxnSpPr>
        <p:spPr>
          <a:xfrm flipH="1" rot="-5400000">
            <a:off x="6878613" y="2655600"/>
            <a:ext cx="359700" cy="10878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39"/>
          <p:cNvSpPr/>
          <p:nvPr/>
        </p:nvSpPr>
        <p:spPr>
          <a:xfrm>
            <a:off x="6606288" y="4113527"/>
            <a:ext cx="1992300" cy="55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PagedAttention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vllm/model_executor/layers/</a:t>
            </a:r>
            <a:br>
              <a:rPr lang="en" sz="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attention.py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9" name="Google Shape;479;p39"/>
          <p:cNvCxnSpPr>
            <a:stCxn id="475" idx="2"/>
            <a:endCxn id="478" idx="0"/>
          </p:cNvCxnSpPr>
          <p:nvPr/>
        </p:nvCxnSpPr>
        <p:spPr>
          <a:xfrm>
            <a:off x="7602438" y="3882825"/>
            <a:ext cx="0" cy="2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9"/>
          <p:cNvSpPr txBox="1"/>
          <p:nvPr/>
        </p:nvSpPr>
        <p:spPr>
          <a:xfrm rot="5400000">
            <a:off x="7318150" y="4689575"/>
            <a:ext cx="6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…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81" name="Google Shape;481;p39"/>
          <p:cNvCxnSpPr>
            <a:stCxn id="464" idx="2"/>
            <a:endCxn id="467" idx="0"/>
          </p:cNvCxnSpPr>
          <p:nvPr/>
        </p:nvCxnSpPr>
        <p:spPr>
          <a:xfrm rot="5400000">
            <a:off x="2898000" y="289250"/>
            <a:ext cx="1164000" cy="3054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9"/>
          <p:cNvCxnSpPr>
            <a:stCxn id="464" idx="2"/>
            <a:endCxn id="472" idx="0"/>
          </p:cNvCxnSpPr>
          <p:nvPr/>
        </p:nvCxnSpPr>
        <p:spPr>
          <a:xfrm flipH="1" rot="-5400000">
            <a:off x="5178900" y="1062650"/>
            <a:ext cx="1164000" cy="1507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39"/>
          <p:cNvSpPr/>
          <p:nvPr/>
        </p:nvSpPr>
        <p:spPr>
          <a:xfrm>
            <a:off x="313575" y="1660900"/>
            <a:ext cx="3278700" cy="503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Centralized Controller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(same process as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LLMEngine</a:t>
            </a: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, CPU only)</a:t>
            </a:r>
            <a:endParaRPr i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4" name="Google Shape;484;p39"/>
          <p:cNvSpPr/>
          <p:nvPr/>
        </p:nvSpPr>
        <p:spPr>
          <a:xfrm>
            <a:off x="5051450" y="1660900"/>
            <a:ext cx="2926200" cy="50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Distributed Workers</a:t>
            </a:r>
            <a:br>
              <a:rPr lang="en" sz="1600">
                <a:latin typeface="Lexend"/>
                <a:ea typeface="Lexend"/>
                <a:cs typeface="Lexend"/>
                <a:sym typeface="Lexend"/>
              </a:rPr>
            </a:br>
            <a:r>
              <a:rPr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(distributed processes with GPUs)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2587050" y="312275"/>
            <a:ext cx="13680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39"/>
          <p:cNvGrpSpPr/>
          <p:nvPr/>
        </p:nvGrpSpPr>
        <p:grpSpPr>
          <a:xfrm>
            <a:off x="3051150" y="2299400"/>
            <a:ext cx="4444075" cy="1212723"/>
            <a:chOff x="3051150" y="2299400"/>
            <a:chExt cx="4444075" cy="1212723"/>
          </a:xfrm>
        </p:grpSpPr>
        <p:sp>
          <p:nvSpPr>
            <p:cNvPr id="487" name="Google Shape;487;p39"/>
            <p:cNvSpPr/>
            <p:nvPr/>
          </p:nvSpPr>
          <p:spPr>
            <a:xfrm>
              <a:off x="3051150" y="2890850"/>
              <a:ext cx="4444075" cy="621273"/>
            </a:xfrm>
            <a:custGeom>
              <a:rect b="b" l="l" r="r" t="t"/>
              <a:pathLst>
                <a:path extrusionOk="0" h="28806" w="177763">
                  <a:moveTo>
                    <a:pt x="177763" y="28806"/>
                  </a:moveTo>
                  <a:lnTo>
                    <a:pt x="17776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488" name="Google Shape;488;p39"/>
            <p:cNvSpPr txBox="1"/>
            <p:nvPr/>
          </p:nvSpPr>
          <p:spPr>
            <a:xfrm>
              <a:off x="3220873" y="2299400"/>
              <a:ext cx="14367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unfinished requests</a:t>
              </a:r>
              <a:endParaRPr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1535050" y="255560"/>
            <a:ext cx="6570700" cy="3251246"/>
            <a:chOff x="1535050" y="255560"/>
            <a:chExt cx="6570700" cy="3251246"/>
          </a:xfrm>
        </p:grpSpPr>
        <p:sp>
          <p:nvSpPr>
            <p:cNvPr id="490" name="Google Shape;490;p39"/>
            <p:cNvSpPr/>
            <p:nvPr/>
          </p:nvSpPr>
          <p:spPr>
            <a:xfrm>
              <a:off x="1535050" y="739300"/>
              <a:ext cx="6509708" cy="2767506"/>
            </a:xfrm>
            <a:custGeom>
              <a:rect b="b" l="l" r="r" t="t"/>
              <a:pathLst>
                <a:path extrusionOk="0" h="115638" w="208294">
                  <a:moveTo>
                    <a:pt x="208294" y="115638"/>
                  </a:moveTo>
                  <a:lnTo>
                    <a:pt x="208294" y="82442"/>
                  </a:lnTo>
                  <a:lnTo>
                    <a:pt x="164519" y="82442"/>
                  </a:lnTo>
                  <a:lnTo>
                    <a:pt x="164519" y="43775"/>
                  </a:lnTo>
                  <a:lnTo>
                    <a:pt x="111990" y="43775"/>
                  </a:lnTo>
                  <a:lnTo>
                    <a:pt x="11199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pic>
          <p:nvPicPr>
            <p:cNvPr id="491" name="Google Shape;49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68606" y="255560"/>
              <a:ext cx="427025" cy="42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39"/>
            <p:cNvSpPr txBox="1"/>
            <p:nvPr/>
          </p:nvSpPr>
          <p:spPr>
            <a:xfrm>
              <a:off x="1874626" y="346650"/>
              <a:ext cx="20601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streaming results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3" name="Google Shape;493;p39"/>
            <p:cNvSpPr txBox="1"/>
            <p:nvPr/>
          </p:nvSpPr>
          <p:spPr>
            <a:xfrm>
              <a:off x="6028426" y="679413"/>
              <a:ext cx="20601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detokenize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4" name="Google Shape;494;p39"/>
            <p:cNvSpPr txBox="1"/>
            <p:nvPr/>
          </p:nvSpPr>
          <p:spPr>
            <a:xfrm>
              <a:off x="5051450" y="1234400"/>
              <a:ext cx="30543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1 </a:t>
              </a: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new token ID for each request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95" name="Google Shape;4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225" y="3524325"/>
            <a:ext cx="571675" cy="5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02" name="Google Shape;502;p40"/>
          <p:cNvSpPr txBox="1"/>
          <p:nvPr>
            <p:ph idx="1" type="body"/>
          </p:nvPr>
        </p:nvSpPr>
        <p:spPr>
          <a:xfrm>
            <a:off x="1084950" y="923875"/>
            <a:ext cx="6974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Core component: </a:t>
            </a:r>
            <a:r>
              <a:rPr lang="en" sz="2200">
                <a:solidFill>
                  <a:srgbClr val="4A86E8"/>
                </a:solidFill>
              </a:rPr>
              <a:t>LLMEngine</a:t>
            </a:r>
            <a:endParaRPr sz="2200">
              <a:solidFill>
                <a:srgbClr val="4A86E8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Centralized controller → Distributed workers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Scheduler prepares the requests at each step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Workers run the model with </a:t>
            </a:r>
            <a:r>
              <a:rPr lang="en" sz="2200">
                <a:solidFill>
                  <a:srgbClr val="4A86E8"/>
                </a:solidFill>
              </a:rPr>
              <a:t>PagedAttention</a:t>
            </a:r>
            <a:endParaRPr sz="2200">
              <a:solidFill>
                <a:srgbClr val="4A86E8"/>
              </a:solidFill>
            </a:endParaRPr>
          </a:p>
        </p:txBody>
      </p:sp>
      <p:sp>
        <p:nvSpPr>
          <p:cNvPr id="503" name="Google Shape;50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1"/>
          <p:cNvSpPr txBox="1"/>
          <p:nvPr>
            <p:ph type="ctrTitle"/>
          </p:nvPr>
        </p:nvSpPr>
        <p:spPr>
          <a:xfrm>
            <a:off x="768900" y="2873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vLLM Recent Updates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41"/>
          <p:cNvSpPr txBox="1"/>
          <p:nvPr>
            <p:ph idx="1" type="subTitle"/>
          </p:nvPr>
        </p:nvSpPr>
        <p:spPr>
          <a:xfrm>
            <a:off x="768900" y="2453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Woosuk Kwon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10" name="Google Shape;510;p41"/>
          <p:cNvCxnSpPr/>
          <p:nvPr/>
        </p:nvCxnSpPr>
        <p:spPr>
          <a:xfrm>
            <a:off x="532600" y="1420850"/>
            <a:ext cx="0" cy="16971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1" name="Google Shape;511;p41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7862075" y="3876350"/>
            <a:ext cx="837724" cy="9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1.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Supporting new models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42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42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22" name="Google Shape;522;p42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0" name="Google Shape;530;p43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1" name="Google Shape;531;p43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2" name="Google Shape;532;p43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3" name="Google Shape;533;p43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34" name="Google Shape;534;p43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5247" r="3495" t="0"/>
          <a:stretch/>
        </p:blipFill>
        <p:spPr>
          <a:xfrm>
            <a:off x="4959600" y="1721238"/>
            <a:ext cx="3430501" cy="17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Thanks our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sponsors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!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25" y="1721238"/>
            <a:ext cx="3430424" cy="17168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753888" y="3540875"/>
            <a:ext cx="3430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or venue &amp; open-source AI grant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959600" y="3540875"/>
            <a:ext cx="3430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Verdana"/>
                <a:ea typeface="Verdana"/>
                <a:cs typeface="Verdana"/>
                <a:sym typeface="Verdana"/>
              </a:rPr>
              <a:t>for catering &amp; contributions to vLLM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models</a:t>
            </a:r>
            <a:endParaRPr/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490" y="1115074"/>
            <a:ext cx="756530" cy="73109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370412" y="1769192"/>
            <a:ext cx="235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LLaMA/Vicuna/</a:t>
            </a:r>
            <a:b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LLaMA-2/CodeLlama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821446" y="4460735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BLOOM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862352" y="3234361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OPT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>
            <a:off x="3284607" y="1882990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GPT-J/NeoX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5302722" y="1846156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Mistral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7" name="Google Shape;547;p44"/>
          <p:cNvSpPr txBox="1"/>
          <p:nvPr/>
        </p:nvSpPr>
        <p:spPr>
          <a:xfrm>
            <a:off x="3270919" y="3269164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GPT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3284607" y="4460723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StarCoder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5302722" y="4460723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MPT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0" name="Google Shape;550;p44"/>
          <p:cNvPicPr preferRelativeResize="0"/>
          <p:nvPr/>
        </p:nvPicPr>
        <p:blipFill rotWithShape="1">
          <a:blip r:embed="rId4">
            <a:alphaModFix/>
          </a:blip>
          <a:srcRect b="29405" l="19729" r="16523" t="26790"/>
          <a:stretch/>
        </p:blipFill>
        <p:spPr>
          <a:xfrm>
            <a:off x="503963" y="3797538"/>
            <a:ext cx="2169378" cy="63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4"/>
          <p:cNvPicPr preferRelativeResize="0"/>
          <p:nvPr/>
        </p:nvPicPr>
        <p:blipFill rotWithShape="1">
          <a:blip r:embed="rId5">
            <a:alphaModFix/>
          </a:blip>
          <a:srcRect b="32297" l="12282" r="12866" t="32512"/>
          <a:stretch/>
        </p:blipFill>
        <p:spPr>
          <a:xfrm>
            <a:off x="2893781" y="3908420"/>
            <a:ext cx="2234281" cy="52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7128" y="2449324"/>
            <a:ext cx="803796" cy="80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4"/>
          <p:cNvSpPr txBox="1"/>
          <p:nvPr/>
        </p:nvSpPr>
        <p:spPr>
          <a:xfrm>
            <a:off x="5302731" y="3234339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Falcon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4" name="Google Shape;55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9025" y="1127872"/>
            <a:ext cx="803796" cy="80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1816" y="2554875"/>
            <a:ext cx="1053670" cy="59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4"/>
          <p:cNvPicPr preferRelativeResize="0"/>
          <p:nvPr/>
        </p:nvPicPr>
        <p:blipFill rotWithShape="1">
          <a:blip r:embed="rId9">
            <a:alphaModFix/>
          </a:blip>
          <a:srcRect b="0" l="22767" r="23825" t="0"/>
          <a:stretch/>
        </p:blipFill>
        <p:spPr>
          <a:xfrm>
            <a:off x="3586484" y="2427602"/>
            <a:ext cx="848842" cy="89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3488" y="1115075"/>
            <a:ext cx="731100" cy="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4"/>
          <p:cNvPicPr preferRelativeResize="0"/>
          <p:nvPr/>
        </p:nvPicPr>
        <p:blipFill rotWithShape="1">
          <a:blip r:embed="rId11">
            <a:alphaModFix/>
          </a:blip>
          <a:srcRect b="15170" l="0" r="0" t="13370"/>
          <a:stretch/>
        </p:blipFill>
        <p:spPr>
          <a:xfrm>
            <a:off x="5555300" y="3823975"/>
            <a:ext cx="9475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4"/>
          <p:cNvSpPr/>
          <p:nvPr/>
        </p:nvSpPr>
        <p:spPr>
          <a:xfrm>
            <a:off x="6700000" y="725300"/>
            <a:ext cx="2277900" cy="803700"/>
          </a:xfrm>
          <a:prstGeom prst="wedgeRectCallout">
            <a:avLst>
              <a:gd fmla="val -40672" name="adj1"/>
              <a:gd fmla="val 68058" name="adj2"/>
            </a:avLst>
          </a:prstGeom>
          <a:solidFill>
            <a:srgbClr val="99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Contributed by MistralAI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Supported from Day 1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6700000" y="2199150"/>
            <a:ext cx="2259000" cy="46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+ 4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more architectures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1" name="Google Shape;561;p44"/>
          <p:cNvSpPr/>
          <p:nvPr/>
        </p:nvSpPr>
        <p:spPr>
          <a:xfrm>
            <a:off x="6700000" y="2861700"/>
            <a:ext cx="2259000" cy="46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+ RoPE scaling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2" name="Google Shape;562;p44"/>
          <p:cNvSpPr/>
          <p:nvPr/>
        </p:nvSpPr>
        <p:spPr>
          <a:xfrm>
            <a:off x="6700000" y="3524250"/>
            <a:ext cx="2259000" cy="46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+ Quantization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3" name="Google Shape;56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569" name="Google Shape;569;p45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3" name="Google Shape;573;p45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74" name="Google Shape;574;p45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(1): </a:t>
            </a:r>
            <a:r>
              <a:rPr lang="en"/>
              <a:t>Efficient de-tokenization</a:t>
            </a:r>
            <a:endParaRPr/>
          </a:p>
        </p:txBody>
      </p:sp>
      <p:graphicFrame>
        <p:nvGraphicFramePr>
          <p:cNvPr id="581" name="Google Shape;581;p46"/>
          <p:cNvGraphicFramePr/>
          <p:nvPr/>
        </p:nvGraphicFramePr>
        <p:xfrm>
          <a:off x="2071525" y="184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450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5434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310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319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29902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338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5921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2" name="Google Shape;582;p46"/>
          <p:cNvSpPr txBox="1"/>
          <p:nvPr/>
        </p:nvSpPr>
        <p:spPr>
          <a:xfrm>
            <a:off x="581450" y="189772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 IDs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581450" y="2792150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4" name="Google Shape;584;p46"/>
          <p:cNvSpPr txBox="1"/>
          <p:nvPr/>
        </p:nvSpPr>
        <p:spPr>
          <a:xfrm>
            <a:off x="581450" y="361037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Text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85" name="Google Shape;585;p46"/>
          <p:cNvGraphicFramePr/>
          <p:nvPr/>
        </p:nvGraphicFramePr>
        <p:xfrm>
          <a:off x="20715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&lt;s&gt;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promise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6" name="Google Shape;586;p46"/>
          <p:cNvSpPr txBox="1"/>
          <p:nvPr/>
        </p:nvSpPr>
        <p:spPr>
          <a:xfrm>
            <a:off x="2071525" y="3610375"/>
            <a:ext cx="6394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“The future of AI is promise”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4731875" y="2399975"/>
            <a:ext cx="363300" cy="21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4731875" y="3294413"/>
            <a:ext cx="363300" cy="21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(1): Efficient de-tokenization</a:t>
            </a:r>
            <a:endParaRPr/>
          </a:p>
        </p:txBody>
      </p:sp>
      <p:graphicFrame>
        <p:nvGraphicFramePr>
          <p:cNvPr id="595" name="Google Shape;595;p47"/>
          <p:cNvGraphicFramePr/>
          <p:nvPr/>
        </p:nvGraphicFramePr>
        <p:xfrm>
          <a:off x="2071525" y="184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450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5434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310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319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29902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338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5921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6" name="Google Shape;596;p47"/>
          <p:cNvSpPr txBox="1"/>
          <p:nvPr/>
        </p:nvSpPr>
        <p:spPr>
          <a:xfrm>
            <a:off x="581450" y="189772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 IDs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581450" y="2792150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581450" y="361037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Text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99" name="Google Shape;599;p47"/>
          <p:cNvGraphicFramePr/>
          <p:nvPr/>
        </p:nvGraphicFramePr>
        <p:xfrm>
          <a:off x="20715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&lt;s&gt;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0" name="Google Shape;600;p47"/>
          <p:cNvSpPr/>
          <p:nvPr/>
        </p:nvSpPr>
        <p:spPr>
          <a:xfrm>
            <a:off x="4731875" y="2399975"/>
            <a:ext cx="363300" cy="21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7"/>
          <p:cNvSpPr txBox="1"/>
          <p:nvPr/>
        </p:nvSpPr>
        <p:spPr>
          <a:xfrm>
            <a:off x="2071525" y="3610375"/>
            <a:ext cx="6394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“</a:t>
            </a:r>
            <a:r>
              <a:rPr lang="en" sz="1800">
                <a:solidFill>
                  <a:srgbClr val="70AD47"/>
                </a:solidFill>
                <a:latin typeface="Lexend"/>
                <a:ea typeface="Lexend"/>
                <a:cs typeface="Lexend"/>
                <a:sym typeface="Lexend"/>
              </a:rPr>
              <a:t>The future of AI is promise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”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4731875" y="3294413"/>
            <a:ext cx="363300" cy="21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3" name="Google Shape;603;p47"/>
          <p:cNvGraphicFramePr/>
          <p:nvPr/>
        </p:nvGraphicFramePr>
        <p:xfrm>
          <a:off x="70450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promise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47"/>
          <p:cNvSpPr/>
          <p:nvPr/>
        </p:nvSpPr>
        <p:spPr>
          <a:xfrm rot="5400000">
            <a:off x="5219296" y="2402857"/>
            <a:ext cx="127500" cy="3138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7"/>
          <p:cNvSpPr txBox="1"/>
          <p:nvPr/>
        </p:nvSpPr>
        <p:spPr>
          <a:xfrm>
            <a:off x="4593500" y="3989380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Cached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p47"/>
          <p:cNvSpPr/>
          <p:nvPr/>
        </p:nvSpPr>
        <p:spPr>
          <a:xfrm rot="5400000">
            <a:off x="7336999" y="2906762"/>
            <a:ext cx="127500" cy="71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7"/>
          <p:cNvSpPr txBox="1"/>
          <p:nvPr/>
        </p:nvSpPr>
        <p:spPr>
          <a:xfrm>
            <a:off x="6711200" y="3271237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Cached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8" name="Google Shape;608;p47"/>
          <p:cNvSpPr txBox="1"/>
          <p:nvPr>
            <p:ph idx="1" type="body"/>
          </p:nvPr>
        </p:nvSpPr>
        <p:spPr>
          <a:xfrm>
            <a:off x="311700" y="923875"/>
            <a:ext cx="85206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Reduces CPU overhead by </a:t>
            </a:r>
            <a:r>
              <a:rPr b="1" lang="en">
                <a:solidFill>
                  <a:srgbClr val="70AD47"/>
                </a:solidFill>
              </a:rPr>
              <a:t>caching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A64D79"/>
                </a:solidFill>
              </a:rPr>
              <a:t>incremental updates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609" name="Google Shape;60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Optimization (1): Efficient de-tokenization</a:t>
            </a:r>
            <a:endParaRPr/>
          </a:p>
        </p:txBody>
      </p:sp>
      <p:graphicFrame>
        <p:nvGraphicFramePr>
          <p:cNvPr id="615" name="Google Shape;615;p48"/>
          <p:cNvGraphicFramePr/>
          <p:nvPr/>
        </p:nvGraphicFramePr>
        <p:xfrm>
          <a:off x="2071525" y="184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450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5434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310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319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29902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338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5921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6" name="Google Shape;616;p48"/>
          <p:cNvSpPr txBox="1"/>
          <p:nvPr/>
        </p:nvSpPr>
        <p:spPr>
          <a:xfrm>
            <a:off x="581450" y="189772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 IDs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7" name="Google Shape;617;p48"/>
          <p:cNvSpPr txBox="1"/>
          <p:nvPr/>
        </p:nvSpPr>
        <p:spPr>
          <a:xfrm>
            <a:off x="581450" y="2792150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8" name="Google Shape;618;p48"/>
          <p:cNvSpPr txBox="1"/>
          <p:nvPr/>
        </p:nvSpPr>
        <p:spPr>
          <a:xfrm>
            <a:off x="581450" y="361037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Text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619" name="Google Shape;619;p48"/>
          <p:cNvGraphicFramePr/>
          <p:nvPr/>
        </p:nvGraphicFramePr>
        <p:xfrm>
          <a:off x="20715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&lt;s&gt;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0" name="Google Shape;620;p48"/>
          <p:cNvSpPr txBox="1"/>
          <p:nvPr/>
        </p:nvSpPr>
        <p:spPr>
          <a:xfrm>
            <a:off x="2071525" y="3610375"/>
            <a:ext cx="6394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“</a:t>
            </a:r>
            <a:r>
              <a:rPr lang="en" sz="1800">
                <a:solidFill>
                  <a:srgbClr val="70AD47"/>
                </a:solidFill>
                <a:latin typeface="Lexend"/>
                <a:ea typeface="Lexend"/>
                <a:cs typeface="Lexend"/>
                <a:sym typeface="Lexend"/>
              </a:rPr>
              <a:t>The future of AI is </a:t>
            </a:r>
            <a:r>
              <a:rPr lang="en" sz="18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promising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”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621" name="Google Shape;621;p48"/>
          <p:cNvGraphicFramePr/>
          <p:nvPr/>
        </p:nvGraphicFramePr>
        <p:xfrm>
          <a:off x="70450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promise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2" name="Google Shape;622;p48"/>
          <p:cNvGraphicFramePr/>
          <p:nvPr/>
        </p:nvGraphicFramePr>
        <p:xfrm>
          <a:off x="7756547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-ing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3" name="Google Shape;623;p48"/>
          <p:cNvGraphicFramePr/>
          <p:nvPr/>
        </p:nvGraphicFramePr>
        <p:xfrm>
          <a:off x="7756550" y="184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292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cxnSp>
        <p:nvCxnSpPr>
          <p:cNvPr id="624" name="Google Shape;624;p48"/>
          <p:cNvCxnSpPr/>
          <p:nvPr/>
        </p:nvCxnSpPr>
        <p:spPr>
          <a:xfrm>
            <a:off x="8100525" y="2282450"/>
            <a:ext cx="0" cy="4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48"/>
          <p:cNvCxnSpPr/>
          <p:nvPr/>
        </p:nvCxnSpPr>
        <p:spPr>
          <a:xfrm flipH="1">
            <a:off x="6396050" y="3179075"/>
            <a:ext cx="10320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48"/>
          <p:cNvCxnSpPr/>
          <p:nvPr/>
        </p:nvCxnSpPr>
        <p:spPr>
          <a:xfrm flipH="1">
            <a:off x="6419500" y="3175225"/>
            <a:ext cx="16926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48"/>
          <p:cNvSpPr/>
          <p:nvPr/>
        </p:nvSpPr>
        <p:spPr>
          <a:xfrm rot="-5400000">
            <a:off x="8048049" y="1403362"/>
            <a:ext cx="127500" cy="71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"/>
          <p:cNvSpPr txBox="1"/>
          <p:nvPr/>
        </p:nvSpPr>
        <p:spPr>
          <a:xfrm>
            <a:off x="7422250" y="1382499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New ID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9" name="Google Shape;629;p48"/>
          <p:cNvSpPr txBox="1"/>
          <p:nvPr>
            <p:ph idx="1" type="body"/>
          </p:nvPr>
        </p:nvSpPr>
        <p:spPr>
          <a:xfrm>
            <a:off x="311700" y="923875"/>
            <a:ext cx="85206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Reduces CPU overhead by </a:t>
            </a:r>
            <a:r>
              <a:rPr b="1" lang="en">
                <a:solidFill>
                  <a:srgbClr val="70AD47"/>
                </a:solidFill>
              </a:rPr>
              <a:t>caching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A64D79"/>
                </a:solidFill>
              </a:rPr>
              <a:t>incremental updates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630" name="Google Shape;63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9"/>
          <p:cNvSpPr/>
          <p:nvPr/>
        </p:nvSpPr>
        <p:spPr>
          <a:xfrm>
            <a:off x="4547223" y="1568250"/>
            <a:ext cx="4550400" cy="2301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All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sequences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p49"/>
          <p:cNvSpPr/>
          <p:nvPr/>
        </p:nvSpPr>
        <p:spPr>
          <a:xfrm>
            <a:off x="4806247" y="2984363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log_probs: 5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49"/>
          <p:cNvSpPr/>
          <p:nvPr/>
        </p:nvSpPr>
        <p:spPr>
          <a:xfrm>
            <a:off x="4717397" y="3094313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n: 2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log_probs: 5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49"/>
          <p:cNvSpPr/>
          <p:nvPr/>
        </p:nvSpPr>
        <p:spPr>
          <a:xfrm>
            <a:off x="61848" y="1198050"/>
            <a:ext cx="4324500" cy="1511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Sequence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9" name="Google Shape;639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(2): Vectorized sampler</a:t>
            </a:r>
            <a:endParaRPr/>
          </a:p>
        </p:txBody>
      </p:sp>
      <p:sp>
        <p:nvSpPr>
          <p:cNvPr id="640" name="Google Shape;640;p49"/>
          <p:cNvSpPr/>
          <p:nvPr/>
        </p:nvSpPr>
        <p:spPr>
          <a:xfrm>
            <a:off x="148148" y="2153525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n: 1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og_probs: </a:t>
            </a: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49"/>
          <p:cNvSpPr txBox="1"/>
          <p:nvPr>
            <p:ph idx="1" type="body"/>
          </p:nvPr>
        </p:nvSpPr>
        <p:spPr>
          <a:xfrm>
            <a:off x="-30902" y="705450"/>
            <a:ext cx="45504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Iterative (Previous)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2" name="Google Shape;642;p49"/>
          <p:cNvSpPr txBox="1"/>
          <p:nvPr>
            <p:ph idx="1" type="body"/>
          </p:nvPr>
        </p:nvSpPr>
        <p:spPr>
          <a:xfrm>
            <a:off x="4525623" y="705450"/>
            <a:ext cx="45504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Vectorized (Current)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43" name="Google Shape;643;p49"/>
          <p:cNvGraphicFramePr/>
          <p:nvPr/>
        </p:nvGraphicFramePr>
        <p:xfrm>
          <a:off x="156748" y="16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0.03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44" name="Google Shape;644;p49"/>
          <p:cNvSpPr txBox="1"/>
          <p:nvPr/>
        </p:nvSpPr>
        <p:spPr>
          <a:xfrm>
            <a:off x="148135" y="196560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SamplingParams</a:t>
            </a:r>
            <a:endParaRPr/>
          </a:p>
        </p:txBody>
      </p:sp>
      <p:sp>
        <p:nvSpPr>
          <p:cNvPr id="645" name="Google Shape;645;p49"/>
          <p:cNvSpPr txBox="1"/>
          <p:nvPr/>
        </p:nvSpPr>
        <p:spPr>
          <a:xfrm>
            <a:off x="148123" y="146635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endParaRPr/>
          </a:p>
        </p:txBody>
      </p:sp>
      <p:sp>
        <p:nvSpPr>
          <p:cNvPr id="646" name="Google Shape;646;p49"/>
          <p:cNvSpPr txBox="1"/>
          <p:nvPr/>
        </p:nvSpPr>
        <p:spPr>
          <a:xfrm>
            <a:off x="1511636" y="1714850"/>
            <a:ext cx="1330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torch.multinomial()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torch.topk()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1511636" y="2099150"/>
            <a:ext cx="12930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2894848" y="1753050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ext_token_ids: 3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/>
          </a:p>
        </p:txBody>
      </p:sp>
      <p:sp>
        <p:nvSpPr>
          <p:cNvPr id="649" name="Google Shape;649;p49"/>
          <p:cNvSpPr txBox="1"/>
          <p:nvPr/>
        </p:nvSpPr>
        <p:spPr>
          <a:xfrm>
            <a:off x="2894848" y="1568250"/>
            <a:ext cx="14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650" name="Google Shape;650;p49"/>
          <p:cNvSpPr/>
          <p:nvPr/>
        </p:nvSpPr>
        <p:spPr>
          <a:xfrm>
            <a:off x="61848" y="2917950"/>
            <a:ext cx="4324500" cy="1511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Sequence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1" name="Google Shape;651;p49"/>
          <p:cNvSpPr/>
          <p:nvPr/>
        </p:nvSpPr>
        <p:spPr>
          <a:xfrm>
            <a:off x="148148" y="3873425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n: 2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log_probs: </a:t>
            </a: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652" name="Google Shape;652;p49"/>
          <p:cNvGraphicFramePr/>
          <p:nvPr/>
        </p:nvGraphicFramePr>
        <p:xfrm>
          <a:off x="156748" y="337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0.58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53" name="Google Shape;653;p49"/>
          <p:cNvSpPr txBox="1"/>
          <p:nvPr/>
        </p:nvSpPr>
        <p:spPr>
          <a:xfrm>
            <a:off x="148135" y="368550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SamplingParams</a:t>
            </a:r>
            <a:endParaRPr/>
          </a:p>
        </p:txBody>
      </p:sp>
      <p:sp>
        <p:nvSpPr>
          <p:cNvPr id="654" name="Google Shape;654;p49"/>
          <p:cNvSpPr txBox="1"/>
          <p:nvPr/>
        </p:nvSpPr>
        <p:spPr>
          <a:xfrm>
            <a:off x="148123" y="318625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endParaRPr/>
          </a:p>
        </p:txBody>
      </p:sp>
      <p:sp>
        <p:nvSpPr>
          <p:cNvPr id="655" name="Google Shape;655;p49"/>
          <p:cNvSpPr txBox="1"/>
          <p:nvPr/>
        </p:nvSpPr>
        <p:spPr>
          <a:xfrm>
            <a:off x="1511636" y="3434750"/>
            <a:ext cx="1330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torch.multinomial()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torch.topk()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49"/>
          <p:cNvSpPr/>
          <p:nvPr/>
        </p:nvSpPr>
        <p:spPr>
          <a:xfrm>
            <a:off x="1511636" y="3819050"/>
            <a:ext cx="12930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9"/>
          <p:cNvSpPr/>
          <p:nvPr/>
        </p:nvSpPr>
        <p:spPr>
          <a:xfrm>
            <a:off x="2894848" y="3472950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ext_token_ids: 1,4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/>
          </a:p>
        </p:txBody>
      </p:sp>
      <p:sp>
        <p:nvSpPr>
          <p:cNvPr id="658" name="Google Shape;658;p49"/>
          <p:cNvSpPr txBox="1"/>
          <p:nvPr/>
        </p:nvSpPr>
        <p:spPr>
          <a:xfrm>
            <a:off x="2894848" y="3288150"/>
            <a:ext cx="14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cxnSp>
        <p:nvCxnSpPr>
          <p:cNvPr id="659" name="Google Shape;659;p49"/>
          <p:cNvCxnSpPr>
            <a:stCxn id="638" idx="2"/>
            <a:endCxn id="650" idx="0"/>
          </p:cNvCxnSpPr>
          <p:nvPr/>
        </p:nvCxnSpPr>
        <p:spPr>
          <a:xfrm>
            <a:off x="2224098" y="2709150"/>
            <a:ext cx="0" cy="2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49"/>
          <p:cNvCxnSpPr/>
          <p:nvPr/>
        </p:nvCxnSpPr>
        <p:spPr>
          <a:xfrm>
            <a:off x="2309148" y="4429050"/>
            <a:ext cx="0" cy="2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49"/>
          <p:cNvSpPr txBox="1"/>
          <p:nvPr/>
        </p:nvSpPr>
        <p:spPr>
          <a:xfrm>
            <a:off x="2076498" y="4544650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/>
          </a:p>
        </p:txBody>
      </p:sp>
      <p:sp>
        <p:nvSpPr>
          <p:cNvPr id="662" name="Google Shape;662;p49"/>
          <p:cNvSpPr txBox="1"/>
          <p:nvPr/>
        </p:nvSpPr>
        <p:spPr>
          <a:xfrm>
            <a:off x="4783058" y="169730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endParaRPr/>
          </a:p>
        </p:txBody>
      </p:sp>
      <p:graphicFrame>
        <p:nvGraphicFramePr>
          <p:cNvPr id="663" name="Google Shape;663;p49"/>
          <p:cNvGraphicFramePr/>
          <p:nvPr/>
        </p:nvGraphicFramePr>
        <p:xfrm>
          <a:off x="4791671" y="192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0.03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4" name="Google Shape;664;p49"/>
          <p:cNvGraphicFramePr/>
          <p:nvPr/>
        </p:nvGraphicFramePr>
        <p:xfrm>
          <a:off x="4791683" y="216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0.58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65" name="Google Shape;665;p49"/>
          <p:cNvSpPr txBox="1"/>
          <p:nvPr/>
        </p:nvSpPr>
        <p:spPr>
          <a:xfrm>
            <a:off x="4783046" y="274115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SamplingParams</a:t>
            </a:r>
            <a:endParaRPr/>
          </a:p>
        </p:txBody>
      </p:sp>
      <p:sp>
        <p:nvSpPr>
          <p:cNvPr id="666" name="Google Shape;666;p49"/>
          <p:cNvSpPr/>
          <p:nvPr/>
        </p:nvSpPr>
        <p:spPr>
          <a:xfrm>
            <a:off x="4597559" y="3208138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n: 1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log_probs: 3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667" name="Google Shape;667;p49"/>
          <p:cNvGraphicFramePr/>
          <p:nvPr/>
        </p:nvGraphicFramePr>
        <p:xfrm>
          <a:off x="4791671" y="24084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68" name="Google Shape;668;p49"/>
          <p:cNvSpPr txBox="1"/>
          <p:nvPr/>
        </p:nvSpPr>
        <p:spPr>
          <a:xfrm>
            <a:off x="6127520" y="2364200"/>
            <a:ext cx="1330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torch.multinomial()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torch.topk()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49"/>
          <p:cNvSpPr/>
          <p:nvPr/>
        </p:nvSpPr>
        <p:spPr>
          <a:xfrm>
            <a:off x="6127520" y="2748500"/>
            <a:ext cx="12930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49"/>
          <p:cNvCxnSpPr/>
          <p:nvPr/>
        </p:nvCxnSpPr>
        <p:spPr>
          <a:xfrm>
            <a:off x="4476886" y="957125"/>
            <a:ext cx="0" cy="385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9"/>
          <p:cNvSpPr txBox="1"/>
          <p:nvPr/>
        </p:nvSpPr>
        <p:spPr>
          <a:xfrm>
            <a:off x="7542023" y="2326850"/>
            <a:ext cx="14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endParaRPr/>
          </a:p>
        </p:txBody>
      </p:sp>
      <p:sp>
        <p:nvSpPr>
          <p:cNvPr id="672" name="Google Shape;672;p49"/>
          <p:cNvSpPr/>
          <p:nvPr/>
        </p:nvSpPr>
        <p:spPr>
          <a:xfrm>
            <a:off x="7645379" y="2511652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...</a:t>
            </a:r>
            <a:endParaRPr sz="1000"/>
          </a:p>
        </p:txBody>
      </p:sp>
      <p:sp>
        <p:nvSpPr>
          <p:cNvPr id="673" name="Google Shape;673;p49"/>
          <p:cNvSpPr/>
          <p:nvPr/>
        </p:nvSpPr>
        <p:spPr>
          <a:xfrm>
            <a:off x="7542029" y="2637002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next_token_ids: 1,4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...</a:t>
            </a:r>
            <a:endParaRPr sz="1000"/>
          </a:p>
        </p:txBody>
      </p:sp>
      <p:sp>
        <p:nvSpPr>
          <p:cNvPr id="674" name="Google Shape;674;p49"/>
          <p:cNvSpPr/>
          <p:nvPr/>
        </p:nvSpPr>
        <p:spPr>
          <a:xfrm>
            <a:off x="7433254" y="2791677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next_token_ids: 3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...</a:t>
            </a:r>
            <a:endParaRPr sz="1000"/>
          </a:p>
        </p:txBody>
      </p:sp>
      <p:sp>
        <p:nvSpPr>
          <p:cNvPr id="675" name="Google Shape;67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improvements</a:t>
            </a:r>
            <a:endParaRPr/>
          </a:p>
        </p:txBody>
      </p:sp>
      <p:sp>
        <p:nvSpPr>
          <p:cNvPr id="681" name="Google Shape;681;p50"/>
          <p:cNvSpPr txBox="1"/>
          <p:nvPr>
            <p:ph idx="1" type="body"/>
          </p:nvPr>
        </p:nvSpPr>
        <p:spPr>
          <a:xfrm>
            <a:off x="311700" y="923875"/>
            <a:ext cx="85206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v0.2.0: </a:t>
            </a:r>
            <a:r>
              <a:rPr lang="en">
                <a:solidFill>
                  <a:schemeClr val="dk1"/>
                </a:solidFill>
              </a:rPr>
              <a:t>Up to </a:t>
            </a:r>
            <a:r>
              <a:rPr b="1" lang="en">
                <a:solidFill>
                  <a:srgbClr val="FF0000"/>
                </a:solidFill>
              </a:rPr>
              <a:t>66%</a:t>
            </a:r>
            <a:r>
              <a:rPr lang="en">
                <a:solidFill>
                  <a:schemeClr val="dk1"/>
                </a:solidFill>
              </a:rPr>
              <a:t> throughput increase compared to v0.1.7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2" name="Google Shape;6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814" y="1535925"/>
            <a:ext cx="5546373" cy="31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0"/>
          <p:cNvSpPr/>
          <p:nvPr/>
        </p:nvSpPr>
        <p:spPr>
          <a:xfrm rot="-1196904">
            <a:off x="3474443" y="2788030"/>
            <a:ext cx="761489" cy="1854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0"/>
          <p:cNvSpPr/>
          <p:nvPr/>
        </p:nvSpPr>
        <p:spPr>
          <a:xfrm rot="-2394057">
            <a:off x="5191943" y="2441984"/>
            <a:ext cx="761385" cy="1855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0"/>
          <p:cNvSpPr txBox="1"/>
          <p:nvPr/>
        </p:nvSpPr>
        <p:spPr>
          <a:xfrm rot="-1174200">
            <a:off x="3115371" y="2535141"/>
            <a:ext cx="1379277" cy="328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18%↑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6" name="Google Shape;686;p50"/>
          <p:cNvSpPr txBox="1"/>
          <p:nvPr/>
        </p:nvSpPr>
        <p:spPr>
          <a:xfrm rot="-2340843">
            <a:off x="4744124" y="2208362"/>
            <a:ext cx="1379166" cy="328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42</a:t>
            </a:r>
            <a:r>
              <a:rPr b="1"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%↑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7" name="Google Shape;68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693" name="Google Shape;693;p51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4" name="Google Shape;694;p51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5" name="Google Shape;695;p51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6" name="Google Shape;696;p51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98" name="Google Shape;698;p51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correctness is hard</a:t>
            </a:r>
            <a:endParaRPr/>
          </a:p>
        </p:txBody>
      </p:sp>
      <p:sp>
        <p:nvSpPr>
          <p:cNvPr id="705" name="Google Shape;705;p52"/>
          <p:cNvSpPr/>
          <p:nvPr/>
        </p:nvSpPr>
        <p:spPr>
          <a:xfrm>
            <a:off x="839700" y="996025"/>
            <a:ext cx="7464600" cy="168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Because of the custom CUDA kernels, vLLM cannot always ensure </a:t>
            </a:r>
            <a:r>
              <a:rPr lang="en" sz="1800">
                <a:solidFill>
                  <a:srgbClr val="AA0000"/>
                </a:solidFill>
                <a:latin typeface="Lexend"/>
                <a:ea typeface="Lexend"/>
                <a:cs typeface="Lexend"/>
                <a:sym typeface="Lexend"/>
              </a:rPr>
              <a:t>bit-wise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correctness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6" name="Google Shape;706;p52"/>
          <p:cNvSpPr/>
          <p:nvPr/>
        </p:nvSpPr>
        <p:spPr>
          <a:xfrm>
            <a:off x="839700" y="2805800"/>
            <a:ext cx="7464600" cy="187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 a result, vLLM can sometimes generate </a:t>
            </a:r>
            <a:r>
              <a:rPr lang="en" sz="1800">
                <a:solidFill>
                  <a:srgbClr val="AA0000"/>
                </a:solidFill>
                <a:latin typeface="Lexend"/>
                <a:ea typeface="Lexend"/>
                <a:cs typeface="Lexend"/>
                <a:sym typeface="Lexend"/>
              </a:rPr>
              <a:t>different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output compared to reference implementations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7" name="Google Shape;707;p52"/>
          <p:cNvSpPr txBox="1"/>
          <p:nvPr/>
        </p:nvSpPr>
        <p:spPr>
          <a:xfrm>
            <a:off x="3029450" y="1880000"/>
            <a:ext cx="1256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Ref. logits: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8" name="Google Shape;708;p52"/>
          <p:cNvSpPr txBox="1"/>
          <p:nvPr/>
        </p:nvSpPr>
        <p:spPr>
          <a:xfrm>
            <a:off x="3029450" y="2241100"/>
            <a:ext cx="1256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vLLM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logits: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709" name="Google Shape;709;p52"/>
          <p:cNvGraphicFramePr/>
          <p:nvPr/>
        </p:nvGraphicFramePr>
        <p:xfrm>
          <a:off x="4294850" y="190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432900"/>
                <a:gridCol w="432900"/>
                <a:gridCol w="432900"/>
                <a:gridCol w="432900"/>
                <a:gridCol w="432900"/>
              </a:tblGrid>
              <a:tr h="24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-0.88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0.10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0.13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-0.06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0" name="Google Shape;710;p52"/>
          <p:cNvGraphicFramePr/>
          <p:nvPr/>
        </p:nvGraphicFramePr>
        <p:xfrm>
          <a:off x="4294850" y="226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432900"/>
                <a:gridCol w="432900"/>
                <a:gridCol w="432900"/>
                <a:gridCol w="432900"/>
                <a:gridCol w="432900"/>
              </a:tblGrid>
              <a:tr h="24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-0.85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0.10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0.17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-0.09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11" name="Google Shape;711;p52"/>
          <p:cNvSpPr/>
          <p:nvPr/>
        </p:nvSpPr>
        <p:spPr>
          <a:xfrm>
            <a:off x="2716074" y="2231648"/>
            <a:ext cx="397200" cy="316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AA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2"/>
          <p:cNvSpPr txBox="1"/>
          <p:nvPr/>
        </p:nvSpPr>
        <p:spPr>
          <a:xfrm>
            <a:off x="1581650" y="3765550"/>
            <a:ext cx="1315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Ref. output: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3" name="Google Shape;713;p52"/>
          <p:cNvSpPr txBox="1"/>
          <p:nvPr/>
        </p:nvSpPr>
        <p:spPr>
          <a:xfrm>
            <a:off x="1581650" y="4168050"/>
            <a:ext cx="1315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vLLM output: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4" name="Google Shape;714;p52"/>
          <p:cNvSpPr/>
          <p:nvPr/>
        </p:nvSpPr>
        <p:spPr>
          <a:xfrm>
            <a:off x="1268274" y="4158598"/>
            <a:ext cx="397200" cy="316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AA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2"/>
          <p:cNvSpPr txBox="1"/>
          <p:nvPr/>
        </p:nvSpPr>
        <p:spPr>
          <a:xfrm>
            <a:off x="2866550" y="3747900"/>
            <a:ext cx="5209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“The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future of AI is </a:t>
            </a:r>
            <a:r>
              <a:rPr lang="en">
                <a:solidFill>
                  <a:srgbClr val="AA0000"/>
                </a:solidFill>
                <a:latin typeface="Lexend"/>
                <a:ea typeface="Lexend"/>
                <a:cs typeface="Lexend"/>
                <a:sym typeface="Lexend"/>
              </a:rPr>
              <a:t>unpredictable but full of potential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.”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6" name="Google Shape;716;p52"/>
          <p:cNvSpPr txBox="1"/>
          <p:nvPr/>
        </p:nvSpPr>
        <p:spPr>
          <a:xfrm>
            <a:off x="2866550" y="4168050"/>
            <a:ext cx="5209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“The future of AI is </a:t>
            </a:r>
            <a:r>
              <a:rPr lang="en">
                <a:solidFill>
                  <a:srgbClr val="AA0000"/>
                </a:solidFill>
                <a:latin typeface="Lexend"/>
                <a:ea typeface="Lexend"/>
                <a:cs typeface="Lexend"/>
                <a:sym typeface="Lexend"/>
              </a:rPr>
              <a:t>promising and transformative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.”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7" name="Google Shape;71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for ensuring correctness</a:t>
            </a:r>
            <a:endParaRPr/>
          </a:p>
        </p:txBody>
      </p:sp>
      <p:sp>
        <p:nvSpPr>
          <p:cNvPr id="723" name="Google Shape;723;p53"/>
          <p:cNvSpPr/>
          <p:nvPr/>
        </p:nvSpPr>
        <p:spPr>
          <a:xfrm>
            <a:off x="1217100" y="986175"/>
            <a:ext cx="6709800" cy="901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1. 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Unit tests for op-level correctness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1217100" y="2391625"/>
            <a:ext cx="6709800" cy="110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2. End-to-end tests for certain cases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exend"/>
              <a:buChar char="●"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 Ex) argmax sampling, beam search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5" name="Google Shape;725;p53"/>
          <p:cNvSpPr/>
          <p:nvPr/>
        </p:nvSpPr>
        <p:spPr>
          <a:xfrm>
            <a:off x="1217100" y="3998075"/>
            <a:ext cx="6709800" cy="901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3. Accuracy tests on standard benchmarks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6" name="Google Shape;72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7862075" y="3876350"/>
            <a:ext cx="837724" cy="9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ctrTitle"/>
          </p:nvPr>
        </p:nvSpPr>
        <p:spPr>
          <a:xfrm>
            <a:off x="768900" y="2873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vLLM Overview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768900" y="2453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Woosuk Kwon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532600" y="1448163"/>
            <a:ext cx="0" cy="17034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tests</a:t>
            </a:r>
            <a:endParaRPr/>
          </a:p>
        </p:txBody>
      </p:sp>
      <p:sp>
        <p:nvSpPr>
          <p:cNvPr id="732" name="Google Shape;732;p5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Benchmark: AI2 Reasoning Challenge (ARC)*</a:t>
            </a:r>
            <a:endParaRPr/>
          </a:p>
        </p:txBody>
      </p:sp>
      <p:sp>
        <p:nvSpPr>
          <p:cNvPr id="733" name="Google Shape;733;p54"/>
          <p:cNvSpPr txBox="1"/>
          <p:nvPr/>
        </p:nvSpPr>
        <p:spPr>
          <a:xfrm>
            <a:off x="380600" y="4759900"/>
            <a:ext cx="6239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* </a:t>
            </a:r>
            <a:r>
              <a:rPr lang="en" sz="1200"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acc_norm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with 25 shots, </a:t>
            </a:r>
            <a:r>
              <a:rPr lang="en" sz="12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https://github.com/EleutherAI/lm-evaluation-harness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4" name="Google Shape;734;p54"/>
          <p:cNvPicPr preferRelativeResize="0"/>
          <p:nvPr/>
        </p:nvPicPr>
        <p:blipFill rotWithShape="1">
          <a:blip r:embed="rId4">
            <a:alphaModFix/>
          </a:blip>
          <a:srcRect b="2883" l="0" r="0" t="3193"/>
          <a:stretch/>
        </p:blipFill>
        <p:spPr>
          <a:xfrm>
            <a:off x="380600" y="1437675"/>
            <a:ext cx="8382802" cy="32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Correctness &amp; robustness</a:t>
            </a:r>
            <a:endParaRPr/>
          </a:p>
        </p:txBody>
      </p:sp>
      <p:sp>
        <p:nvSpPr>
          <p:cNvPr id="741" name="Google Shape;741;p55"/>
          <p:cNvSpPr/>
          <p:nvPr/>
        </p:nvSpPr>
        <p:spPr>
          <a:xfrm>
            <a:off x="718250" y="919825"/>
            <a:ext cx="7707600" cy="1167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Making </a:t>
            </a: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AsyncLLMEngine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robust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#880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#943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#969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6"/>
              </a:rPr>
              <a:t>#988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7"/>
              </a:rPr>
              <a:t>#1059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8"/>
              </a:rPr>
              <a:t>#1102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Special thanks to Antoni @ Anyscale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718250" y="2232425"/>
            <a:ext cx="7707600" cy="1167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Making beam search algorithm compatible with HF Transformers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9"/>
              </a:rPr>
              <a:t>#646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0"/>
              </a:rPr>
              <a:t>#847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718250" y="3545025"/>
            <a:ext cx="7707600" cy="1167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Bug fixes for corner cases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1"/>
              </a:rPr>
              <a:t>#936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2"/>
              </a:rPr>
              <a:t>#1004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3"/>
              </a:rPr>
              <a:t>#1154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4"/>
              </a:rPr>
              <a:t>#1241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" name="Google Shape;74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750" name="Google Shape;750;p56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1" name="Google Shape;751;p56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2" name="Google Shape;752;p56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3" name="Google Shape;753;p56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4" name="Google Shape;754;p56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55" name="Google Shape;755;p56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Pre-built CUDA binaries (since v0.1.4)</a:t>
            </a:r>
            <a:endParaRPr/>
          </a:p>
        </p:txBody>
      </p:sp>
      <p:sp>
        <p:nvSpPr>
          <p:cNvPr id="762" name="Google Shape;762;p5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need for compilation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Fast </a:t>
            </a:r>
            <a:r>
              <a:rPr lang="en">
                <a:solidFill>
                  <a:schemeClr val="dk1"/>
                </a:solidFill>
              </a:rPr>
              <a:t>installation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12 secs</a:t>
            </a:r>
            <a:r>
              <a:rPr lang="en">
                <a:solidFill>
                  <a:schemeClr val="dk1"/>
                </a:solidFill>
              </a:rPr>
              <a:t> for installing vLLM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2 mins</a:t>
            </a:r>
            <a:r>
              <a:rPr lang="en">
                <a:solidFill>
                  <a:schemeClr val="dk1"/>
                </a:solidFill>
              </a:rPr>
              <a:t> for end-to-end installation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3" name="Google Shape;763;p57"/>
          <p:cNvPicPr preferRelativeResize="0"/>
          <p:nvPr/>
        </p:nvPicPr>
        <p:blipFill rotWithShape="1">
          <a:blip r:embed="rId3">
            <a:alphaModFix/>
          </a:blip>
          <a:srcRect b="3433" l="0" r="0" t="4519"/>
          <a:stretch/>
        </p:blipFill>
        <p:spPr>
          <a:xfrm>
            <a:off x="2659875" y="2233300"/>
            <a:ext cx="3824276" cy="28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8"/>
          <p:cNvSpPr/>
          <p:nvPr/>
        </p:nvSpPr>
        <p:spPr>
          <a:xfrm rot="-5400000">
            <a:off x="3760975" y="-379425"/>
            <a:ext cx="1967400" cy="5005500"/>
          </a:xfrm>
          <a:prstGeom prst="corner">
            <a:avLst>
              <a:gd fmla="val 117686" name="adj1"/>
              <a:gd fmla="val 54129" name="adj2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8"/>
          <p:cNvSpPr/>
          <p:nvPr/>
        </p:nvSpPr>
        <p:spPr>
          <a:xfrm>
            <a:off x="5052750" y="1139613"/>
            <a:ext cx="23238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       OpenLLM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1" name="Google Shape;771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serving libraries</a:t>
            </a:r>
            <a:endParaRPr/>
          </a:p>
        </p:txBody>
      </p:sp>
      <p:pic>
        <p:nvPicPr>
          <p:cNvPr id="772" name="Google Shape;772;p58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384274" y="346038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58"/>
          <p:cNvCxnSpPr/>
          <p:nvPr/>
        </p:nvCxnSpPr>
        <p:spPr>
          <a:xfrm flipH="1" rot="10800000">
            <a:off x="245750" y="3323000"/>
            <a:ext cx="85494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74" name="Google Shape;774;p58"/>
          <p:cNvSpPr txBox="1"/>
          <p:nvPr>
            <p:ph idx="1" type="body"/>
          </p:nvPr>
        </p:nvSpPr>
        <p:spPr>
          <a:xfrm>
            <a:off x="40075" y="3711375"/>
            <a:ext cx="2184600" cy="4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Inference</a:t>
            </a:r>
            <a:r>
              <a:rPr lang="en" sz="2000"/>
              <a:t> E</a:t>
            </a:r>
            <a:r>
              <a:rPr lang="en" sz="2000"/>
              <a:t>ngine</a:t>
            </a:r>
            <a:endParaRPr sz="2000"/>
          </a:p>
        </p:txBody>
      </p:sp>
      <p:sp>
        <p:nvSpPr>
          <p:cNvPr id="775" name="Google Shape;775;p58"/>
          <p:cNvSpPr txBox="1"/>
          <p:nvPr>
            <p:ph idx="1" type="body"/>
          </p:nvPr>
        </p:nvSpPr>
        <p:spPr>
          <a:xfrm>
            <a:off x="48625" y="1783925"/>
            <a:ext cx="21675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Serving</a:t>
            </a:r>
            <a:r>
              <a:rPr lang="en" sz="2000"/>
              <a:t> </a:t>
            </a:r>
            <a:r>
              <a:rPr lang="en" sz="2000"/>
              <a:t>Library</a:t>
            </a:r>
            <a:endParaRPr sz="2000"/>
          </a:p>
        </p:txBody>
      </p:sp>
      <p:sp>
        <p:nvSpPr>
          <p:cNvPr id="776" name="Google Shape;776;p58"/>
          <p:cNvSpPr/>
          <p:nvPr/>
        </p:nvSpPr>
        <p:spPr>
          <a:xfrm>
            <a:off x="2365275" y="1139625"/>
            <a:ext cx="23238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"/>
                <a:ea typeface="Lexend"/>
                <a:cs typeface="Lexend"/>
                <a:sym typeface="Lexend"/>
              </a:rPr>
              <a:t>       API Server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77" name="Google Shape;777;p58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2403561" y="1171700"/>
            <a:ext cx="644301" cy="7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8"/>
          <p:cNvSpPr/>
          <p:nvPr/>
        </p:nvSpPr>
        <p:spPr>
          <a:xfrm>
            <a:off x="5770900" y="2191313"/>
            <a:ext cx="13833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NVIDIA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Triton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79" name="Google Shape;77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725" y="114950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8"/>
          <p:cNvPicPr preferRelativeResize="0"/>
          <p:nvPr/>
        </p:nvPicPr>
        <p:blipFill rotWithShape="1">
          <a:blip r:embed="rId5">
            <a:alphaModFix/>
          </a:blip>
          <a:srcRect b="36366" l="10356" r="12417" t="14548"/>
          <a:stretch/>
        </p:blipFill>
        <p:spPr>
          <a:xfrm>
            <a:off x="4823025" y="2277488"/>
            <a:ext cx="1263227" cy="65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887" y="2201175"/>
            <a:ext cx="2423565" cy="8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8"/>
          <p:cNvSpPr/>
          <p:nvPr/>
        </p:nvSpPr>
        <p:spPr>
          <a:xfrm>
            <a:off x="7303500" y="1263625"/>
            <a:ext cx="1699500" cy="1239900"/>
          </a:xfrm>
          <a:prstGeom prst="wedgeRectCallout">
            <a:avLst>
              <a:gd fmla="val -47039" name="adj1"/>
              <a:gd fmla="val 65466" name="adj2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Observability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 versioning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Autoscaling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. . 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3" name="Google Shape;78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789" name="Google Shape;789;p59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0" name="Google Shape;790;p59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1" name="Google Shape;791;p59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2" name="Google Shape;792;p59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3" name="Google Shape;793;p59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5. Code gardening &amp; refactoring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94" name="Google Shape;794;p59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Maintaining simple and clean code</a:t>
            </a:r>
            <a:endParaRPr/>
          </a:p>
        </p:txBody>
      </p:sp>
      <p:sp>
        <p:nvSpPr>
          <p:cNvPr id="801" name="Google Shape;801;p60"/>
          <p:cNvSpPr/>
          <p:nvPr/>
        </p:nvSpPr>
        <p:spPr>
          <a:xfrm>
            <a:off x="839700" y="919825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Goal: Making vLLM easy to understand, hack, and contribute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2" name="Google Shape;802;p60"/>
          <p:cNvSpPr/>
          <p:nvPr/>
        </p:nvSpPr>
        <p:spPr>
          <a:xfrm>
            <a:off x="839700" y="1779475"/>
            <a:ext cx="7464600" cy="2668800"/>
          </a:xfrm>
          <a:prstGeom prst="roundRect">
            <a:avLst>
              <a:gd fmla="val 6954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High standard for code complexity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Scheduler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#658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#1251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Tensor parallelism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#1181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Quantization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#926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#1032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Ray utils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#397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AsyncLLMEngine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#880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3" name="Google Shape;80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1"/>
          <p:cNvSpPr txBox="1"/>
          <p:nvPr>
            <p:ph type="ctrTitle"/>
          </p:nvPr>
        </p:nvSpPr>
        <p:spPr>
          <a:xfrm>
            <a:off x="768900" y="2873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vLLM Roadmap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9" name="Google Shape;809;p61"/>
          <p:cNvSpPr txBox="1"/>
          <p:nvPr>
            <p:ph idx="1" type="subTitle"/>
          </p:nvPr>
        </p:nvSpPr>
        <p:spPr>
          <a:xfrm>
            <a:off x="768900" y="2453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Woosuk Kwon &amp; Zhuohan Li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10" name="Google Shape;810;p61"/>
          <p:cNvCxnSpPr/>
          <p:nvPr/>
        </p:nvCxnSpPr>
        <p:spPr>
          <a:xfrm>
            <a:off x="532600" y="1420850"/>
            <a:ext cx="0" cy="16971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1" name="Google Shape;811;p61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7862075" y="3876350"/>
            <a:ext cx="837724" cy="9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2"/>
          <p:cNvSpPr txBox="1"/>
          <p:nvPr>
            <p:ph idx="1" type="body"/>
          </p:nvPr>
        </p:nvSpPr>
        <p:spPr>
          <a:xfrm>
            <a:off x="311700" y="242850"/>
            <a:ext cx="8520600" cy="44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vLLM will remain open-source</a:t>
            </a:r>
            <a:endParaRPr sz="3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000">
                <a:solidFill>
                  <a:srgbClr val="D41B23"/>
                </a:solidFill>
              </a:rPr>
              <a:t>   </a:t>
            </a:r>
            <a:r>
              <a:rPr b="1" lang="en" sz="6000">
                <a:solidFill>
                  <a:srgbClr val="D41B23"/>
                </a:solidFill>
              </a:rPr>
              <a:t>Apache 2.0 License</a:t>
            </a:r>
            <a:endParaRPr b="1" sz="6000">
              <a:solidFill>
                <a:srgbClr val="D41B23"/>
              </a:solidFill>
            </a:endParaRPr>
          </a:p>
        </p:txBody>
      </p:sp>
      <p:pic>
        <p:nvPicPr>
          <p:cNvPr id="817" name="Google Shape;817;p62"/>
          <p:cNvPicPr preferRelativeResize="0"/>
          <p:nvPr/>
        </p:nvPicPr>
        <p:blipFill rotWithShape="1">
          <a:blip r:embed="rId3">
            <a:alphaModFix/>
          </a:blip>
          <a:srcRect b="0" l="0" r="8088" t="0"/>
          <a:stretch/>
        </p:blipFill>
        <p:spPr>
          <a:xfrm>
            <a:off x="464100" y="2046500"/>
            <a:ext cx="803300" cy="15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Roadmap (Overview)</a:t>
            </a:r>
            <a:endParaRPr/>
          </a:p>
        </p:txBody>
      </p:sp>
      <p:sp>
        <p:nvSpPr>
          <p:cNvPr id="824" name="Google Shape;824;p63"/>
          <p:cNvSpPr/>
          <p:nvPr/>
        </p:nvSpPr>
        <p:spPr>
          <a:xfrm>
            <a:off x="564800" y="1276200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Optimizing latency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5076750" y="1276200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Better quantization support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6" name="Google Shape;826;p63"/>
          <p:cNvSpPr/>
          <p:nvPr/>
        </p:nvSpPr>
        <p:spPr>
          <a:xfrm>
            <a:off x="2858250" y="3092700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CUDA-level optimizations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7" name="Google Shape;82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latency (1): Lightweight runtime</a:t>
            </a:r>
            <a:endParaRPr/>
          </a:p>
        </p:txBody>
      </p:sp>
      <p:cxnSp>
        <p:nvCxnSpPr>
          <p:cNvPr id="833" name="Google Shape;833;p64"/>
          <p:cNvCxnSpPr/>
          <p:nvPr/>
        </p:nvCxnSpPr>
        <p:spPr>
          <a:xfrm>
            <a:off x="986100" y="2942825"/>
            <a:ext cx="763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4" name="Google Shape;834;p64"/>
          <p:cNvSpPr txBox="1"/>
          <p:nvPr/>
        </p:nvSpPr>
        <p:spPr>
          <a:xfrm>
            <a:off x="8224800" y="29428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Time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35" name="Google Shape;835;p64"/>
          <p:cNvCxnSpPr/>
          <p:nvPr/>
        </p:nvCxnSpPr>
        <p:spPr>
          <a:xfrm>
            <a:off x="986100" y="14995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64"/>
          <p:cNvCxnSpPr/>
          <p:nvPr/>
        </p:nvCxnSpPr>
        <p:spPr>
          <a:xfrm>
            <a:off x="990000" y="18181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64"/>
          <p:cNvCxnSpPr/>
          <p:nvPr/>
        </p:nvCxnSpPr>
        <p:spPr>
          <a:xfrm>
            <a:off x="984150" y="19475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64"/>
          <p:cNvCxnSpPr/>
          <p:nvPr/>
        </p:nvCxnSpPr>
        <p:spPr>
          <a:xfrm>
            <a:off x="988050" y="24185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64"/>
          <p:cNvSpPr txBox="1"/>
          <p:nvPr/>
        </p:nvSpPr>
        <p:spPr>
          <a:xfrm>
            <a:off x="249625" y="14893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0" name="Google Shape;840;p64"/>
          <p:cNvSpPr txBox="1"/>
          <p:nvPr/>
        </p:nvSpPr>
        <p:spPr>
          <a:xfrm>
            <a:off x="249625" y="201887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1" name="Google Shape;841;p64"/>
          <p:cNvSpPr/>
          <p:nvPr/>
        </p:nvSpPr>
        <p:spPr>
          <a:xfrm>
            <a:off x="1214100" y="152387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nn.Linear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p64"/>
          <p:cNvSpPr/>
          <p:nvPr/>
        </p:nvSpPr>
        <p:spPr>
          <a:xfrm>
            <a:off x="3305100" y="200067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Google Shape;843;p64"/>
          <p:cNvSpPr/>
          <p:nvPr/>
        </p:nvSpPr>
        <p:spPr>
          <a:xfrm>
            <a:off x="3264100" y="152952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4" name="Google Shape;844;p64"/>
          <p:cNvSpPr/>
          <p:nvPr/>
        </p:nvSpPr>
        <p:spPr>
          <a:xfrm>
            <a:off x="5314100" y="152952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torch.nn.Linear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45" name="Google Shape;845;p64"/>
          <p:cNvCxnSpPr>
            <a:endCxn id="842" idx="1"/>
          </p:cNvCxnSpPr>
          <p:nvPr/>
        </p:nvCxnSpPr>
        <p:spPr>
          <a:xfrm>
            <a:off x="3026100" y="1782275"/>
            <a:ext cx="2790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64"/>
          <p:cNvCxnSpPr>
            <a:endCxn id="847" idx="1"/>
          </p:cNvCxnSpPr>
          <p:nvPr/>
        </p:nvCxnSpPr>
        <p:spPr>
          <a:xfrm>
            <a:off x="5101525" y="1790075"/>
            <a:ext cx="233400" cy="39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48" name="Google Shape;848;p64"/>
          <p:cNvSpPr/>
          <p:nvPr/>
        </p:nvSpPr>
        <p:spPr>
          <a:xfrm>
            <a:off x="7364750" y="200087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49" name="Google Shape;849;p64"/>
          <p:cNvCxnSpPr>
            <a:endCxn id="848" idx="1"/>
          </p:cNvCxnSpPr>
          <p:nvPr/>
        </p:nvCxnSpPr>
        <p:spPr>
          <a:xfrm>
            <a:off x="7085750" y="1782475"/>
            <a:ext cx="2790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47" name="Google Shape;847;p64"/>
          <p:cNvSpPr/>
          <p:nvPr/>
        </p:nvSpPr>
        <p:spPr>
          <a:xfrm>
            <a:off x="5334925" y="2000675"/>
            <a:ext cx="651600" cy="364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0" name="Google Shape;850;p64"/>
          <p:cNvSpPr/>
          <p:nvPr/>
        </p:nvSpPr>
        <p:spPr>
          <a:xfrm rot="-5400000">
            <a:off x="2170450" y="386951"/>
            <a:ext cx="119700" cy="2018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4"/>
          <p:cNvSpPr txBox="1"/>
          <p:nvPr/>
        </p:nvSpPr>
        <p:spPr>
          <a:xfrm>
            <a:off x="992800" y="1002325"/>
            <a:ext cx="2475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Python/PyTorch overhead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2" name="Google Shape;852;p64"/>
          <p:cNvSpPr/>
          <p:nvPr/>
        </p:nvSpPr>
        <p:spPr>
          <a:xfrm rot="5400000">
            <a:off x="4767200" y="2046425"/>
            <a:ext cx="119700" cy="97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4"/>
          <p:cNvSpPr/>
          <p:nvPr/>
        </p:nvSpPr>
        <p:spPr>
          <a:xfrm rot="5400000">
            <a:off x="6615350" y="1861775"/>
            <a:ext cx="119700" cy="134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4"/>
          <p:cNvSpPr txBox="1"/>
          <p:nvPr/>
        </p:nvSpPr>
        <p:spPr>
          <a:xfrm>
            <a:off x="4423850" y="2539375"/>
            <a:ext cx="80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Idle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5" name="Google Shape;855;p64"/>
          <p:cNvSpPr txBox="1"/>
          <p:nvPr/>
        </p:nvSpPr>
        <p:spPr>
          <a:xfrm>
            <a:off x="6272000" y="2539375"/>
            <a:ext cx="80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Idle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6" name="Google Shape;856;p64"/>
          <p:cNvSpPr txBox="1"/>
          <p:nvPr/>
        </p:nvSpPr>
        <p:spPr>
          <a:xfrm>
            <a:off x="205750" y="3567425"/>
            <a:ext cx="8792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Python/PyTorch overhead takes up to </a:t>
            </a:r>
            <a:r>
              <a:rPr b="1" lang="en" sz="22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50%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overall latency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7" name="Google Shape;85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5"/>
          <p:cNvSpPr txBox="1"/>
          <p:nvPr>
            <p:ph type="title"/>
          </p:nvPr>
        </p:nvSpPr>
        <p:spPr>
          <a:xfrm>
            <a:off x="311700" y="21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latency (1): Lightweight runtime</a:t>
            </a:r>
            <a:endParaRPr/>
          </a:p>
        </p:txBody>
      </p:sp>
      <p:cxnSp>
        <p:nvCxnSpPr>
          <p:cNvPr id="863" name="Google Shape;863;p65"/>
          <p:cNvCxnSpPr/>
          <p:nvPr/>
        </p:nvCxnSpPr>
        <p:spPr>
          <a:xfrm>
            <a:off x="986100" y="2561825"/>
            <a:ext cx="763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4" name="Google Shape;864;p65"/>
          <p:cNvSpPr txBox="1"/>
          <p:nvPr/>
        </p:nvSpPr>
        <p:spPr>
          <a:xfrm>
            <a:off x="8224800" y="27904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Time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65" name="Google Shape;865;p65"/>
          <p:cNvCxnSpPr/>
          <p:nvPr/>
        </p:nvCxnSpPr>
        <p:spPr>
          <a:xfrm>
            <a:off x="986100" y="14995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65"/>
          <p:cNvCxnSpPr/>
          <p:nvPr/>
        </p:nvCxnSpPr>
        <p:spPr>
          <a:xfrm>
            <a:off x="990000" y="18181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65"/>
          <p:cNvCxnSpPr/>
          <p:nvPr/>
        </p:nvCxnSpPr>
        <p:spPr>
          <a:xfrm>
            <a:off x="984150" y="19475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65"/>
          <p:cNvCxnSpPr/>
          <p:nvPr/>
        </p:nvCxnSpPr>
        <p:spPr>
          <a:xfrm>
            <a:off x="988050" y="24185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" name="Google Shape;869;p65"/>
          <p:cNvSpPr txBox="1"/>
          <p:nvPr/>
        </p:nvSpPr>
        <p:spPr>
          <a:xfrm>
            <a:off x="249625" y="14893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0" name="Google Shape;870;p65"/>
          <p:cNvSpPr txBox="1"/>
          <p:nvPr/>
        </p:nvSpPr>
        <p:spPr>
          <a:xfrm>
            <a:off x="249625" y="201887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1" name="Google Shape;871;p65"/>
          <p:cNvSpPr/>
          <p:nvPr/>
        </p:nvSpPr>
        <p:spPr>
          <a:xfrm>
            <a:off x="1214100" y="1523875"/>
            <a:ext cx="4515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65"/>
          <p:cNvSpPr/>
          <p:nvPr/>
        </p:nvSpPr>
        <p:spPr>
          <a:xfrm>
            <a:off x="1744826" y="200652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3" name="Google Shape;873;p65"/>
          <p:cNvSpPr/>
          <p:nvPr/>
        </p:nvSpPr>
        <p:spPr>
          <a:xfrm>
            <a:off x="1702750" y="1529525"/>
            <a:ext cx="451500" cy="258600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4" name="Google Shape;874;p65"/>
          <p:cNvCxnSpPr>
            <a:endCxn id="872" idx="1"/>
          </p:cNvCxnSpPr>
          <p:nvPr/>
        </p:nvCxnSpPr>
        <p:spPr>
          <a:xfrm>
            <a:off x="1565126" y="1777625"/>
            <a:ext cx="179700" cy="4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65"/>
          <p:cNvCxnSpPr>
            <a:endCxn id="876" idx="1"/>
          </p:cNvCxnSpPr>
          <p:nvPr/>
        </p:nvCxnSpPr>
        <p:spPr>
          <a:xfrm>
            <a:off x="2094787" y="1796975"/>
            <a:ext cx="713700" cy="38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77" name="Google Shape;877;p65"/>
          <p:cNvSpPr/>
          <p:nvPr/>
        </p:nvSpPr>
        <p:spPr>
          <a:xfrm>
            <a:off x="3495925" y="200652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6" name="Google Shape;876;p65"/>
          <p:cNvSpPr/>
          <p:nvPr/>
        </p:nvSpPr>
        <p:spPr>
          <a:xfrm>
            <a:off x="2808487" y="2000675"/>
            <a:ext cx="651600" cy="364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8" name="Google Shape;878;p65"/>
          <p:cNvSpPr/>
          <p:nvPr/>
        </p:nvSpPr>
        <p:spPr>
          <a:xfrm>
            <a:off x="2191400" y="1529525"/>
            <a:ext cx="4515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9" name="Google Shape;879;p65"/>
          <p:cNvCxnSpPr>
            <a:endCxn id="877" idx="1"/>
          </p:cNvCxnSpPr>
          <p:nvPr/>
        </p:nvCxnSpPr>
        <p:spPr>
          <a:xfrm>
            <a:off x="2593225" y="1793225"/>
            <a:ext cx="902700" cy="39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80" name="Google Shape;880;p65"/>
          <p:cNvSpPr/>
          <p:nvPr/>
        </p:nvSpPr>
        <p:spPr>
          <a:xfrm rot="-5400000">
            <a:off x="1864750" y="692650"/>
            <a:ext cx="119700" cy="140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5"/>
          <p:cNvSpPr txBox="1"/>
          <p:nvPr/>
        </p:nvSpPr>
        <p:spPr>
          <a:xfrm>
            <a:off x="687100" y="1004525"/>
            <a:ext cx="2475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Lightweight Runtime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703400" y="3381300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5082150" y="3385438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             </a:t>
            </a:r>
            <a:r>
              <a:rPr lang="en" sz="2800">
                <a:latin typeface="Lexend"/>
                <a:ea typeface="Lexend"/>
                <a:cs typeface="Lexend"/>
                <a:sym typeface="Lexend"/>
              </a:rPr>
              <a:t>Runtime</a:t>
            </a:r>
            <a:endParaRPr sz="2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84" name="Google Shape;884;p65"/>
          <p:cNvPicPr preferRelativeResize="0"/>
          <p:nvPr/>
        </p:nvPicPr>
        <p:blipFill rotWithShape="1">
          <a:blip r:embed="rId3">
            <a:alphaModFix/>
          </a:blip>
          <a:srcRect b="17670" l="0" r="54934" t="8425"/>
          <a:stretch/>
        </p:blipFill>
        <p:spPr>
          <a:xfrm>
            <a:off x="2553263" y="3500175"/>
            <a:ext cx="1320025" cy="9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850" y="3500188"/>
            <a:ext cx="830044" cy="9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775" y="3572200"/>
            <a:ext cx="651600" cy="78897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/>
          <p:nvPr/>
        </p:nvSpPr>
        <p:spPr>
          <a:xfrm>
            <a:off x="1827100" y="3653175"/>
            <a:ext cx="627000" cy="627000"/>
          </a:xfrm>
          <a:prstGeom prst="mathPlus">
            <a:avLst>
              <a:gd fmla="val 13724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5"/>
          <p:cNvSpPr txBox="1"/>
          <p:nvPr/>
        </p:nvSpPr>
        <p:spPr>
          <a:xfrm>
            <a:off x="3479850" y="2934725"/>
            <a:ext cx="218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"/>
                <a:ea typeface="Lexend"/>
                <a:cs typeface="Lexend"/>
                <a:sym typeface="Lexend"/>
              </a:rPr>
              <a:t>Two solutions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9" name="Google Shape;88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6"/>
          <p:cNvSpPr/>
          <p:nvPr/>
        </p:nvSpPr>
        <p:spPr>
          <a:xfrm>
            <a:off x="7540075" y="1865225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5" name="Google Shape;895;p66"/>
          <p:cNvSpPr/>
          <p:nvPr/>
        </p:nvSpPr>
        <p:spPr>
          <a:xfrm>
            <a:off x="4997700" y="1228225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6" name="Google Shape;896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latency (2): Multi-process architecture</a:t>
            </a:r>
            <a:endParaRPr/>
          </a:p>
        </p:txBody>
      </p:sp>
      <p:cxnSp>
        <p:nvCxnSpPr>
          <p:cNvPr id="897" name="Google Shape;897;p66"/>
          <p:cNvCxnSpPr/>
          <p:nvPr/>
        </p:nvCxnSpPr>
        <p:spPr>
          <a:xfrm>
            <a:off x="4565775" y="957125"/>
            <a:ext cx="0" cy="385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66"/>
          <p:cNvSpPr txBox="1"/>
          <p:nvPr>
            <p:ph idx="1" type="body"/>
          </p:nvPr>
        </p:nvSpPr>
        <p:spPr>
          <a:xfrm>
            <a:off x="15475" y="705450"/>
            <a:ext cx="45504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Single</a:t>
            </a:r>
            <a:r>
              <a:rPr lang="en">
                <a:solidFill>
                  <a:schemeClr val="dk1"/>
                </a:solidFill>
              </a:rPr>
              <a:t>-process architecture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(Current)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9" name="Google Shape;899;p66"/>
          <p:cNvSpPr/>
          <p:nvPr/>
        </p:nvSpPr>
        <p:spPr>
          <a:xfrm>
            <a:off x="1369450" y="1448098"/>
            <a:ext cx="1861800" cy="476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Request handling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0" name="Google Shape;900;p66"/>
          <p:cNvSpPr/>
          <p:nvPr/>
        </p:nvSpPr>
        <p:spPr>
          <a:xfrm>
            <a:off x="1369450" y="2170036"/>
            <a:ext cx="1861800" cy="476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Tokenization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1" name="Google Shape;901;p66"/>
          <p:cNvSpPr/>
          <p:nvPr/>
        </p:nvSpPr>
        <p:spPr>
          <a:xfrm>
            <a:off x="1369450" y="2891974"/>
            <a:ext cx="1861800" cy="476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 execution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2" name="Google Shape;902;p66"/>
          <p:cNvSpPr/>
          <p:nvPr/>
        </p:nvSpPr>
        <p:spPr>
          <a:xfrm>
            <a:off x="1369450" y="3613912"/>
            <a:ext cx="1861800" cy="47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De-tokenization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3" name="Google Shape;903;p66"/>
          <p:cNvSpPr/>
          <p:nvPr/>
        </p:nvSpPr>
        <p:spPr>
          <a:xfrm>
            <a:off x="1369450" y="4335849"/>
            <a:ext cx="1861800" cy="476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Token streaming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04" name="Google Shape;904;p66"/>
          <p:cNvCxnSpPr>
            <a:stCxn id="899" idx="2"/>
            <a:endCxn id="900" idx="0"/>
          </p:cNvCxnSpPr>
          <p:nvPr/>
        </p:nvCxnSpPr>
        <p:spPr>
          <a:xfrm>
            <a:off x="2300350" y="1924798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66"/>
          <p:cNvCxnSpPr>
            <a:stCxn id="900" idx="2"/>
            <a:endCxn id="901" idx="0"/>
          </p:cNvCxnSpPr>
          <p:nvPr/>
        </p:nvCxnSpPr>
        <p:spPr>
          <a:xfrm>
            <a:off x="2300350" y="2646736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66"/>
          <p:cNvCxnSpPr>
            <a:stCxn id="901" idx="2"/>
            <a:endCxn id="902" idx="0"/>
          </p:cNvCxnSpPr>
          <p:nvPr/>
        </p:nvCxnSpPr>
        <p:spPr>
          <a:xfrm>
            <a:off x="2300350" y="3368674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66"/>
          <p:cNvCxnSpPr>
            <a:stCxn id="902" idx="2"/>
            <a:endCxn id="903" idx="0"/>
          </p:cNvCxnSpPr>
          <p:nvPr/>
        </p:nvCxnSpPr>
        <p:spPr>
          <a:xfrm>
            <a:off x="2300350" y="4090612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66"/>
          <p:cNvSpPr txBox="1"/>
          <p:nvPr>
            <p:ph idx="1" type="body"/>
          </p:nvPr>
        </p:nvSpPr>
        <p:spPr>
          <a:xfrm>
            <a:off x="4572000" y="744300"/>
            <a:ext cx="45720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Multi-process architecture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9" name="Google Shape;909;p66"/>
          <p:cNvSpPr/>
          <p:nvPr/>
        </p:nvSpPr>
        <p:spPr>
          <a:xfrm>
            <a:off x="5081850" y="1595596"/>
            <a:ext cx="1003500" cy="476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 handler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0" name="Google Shape;910;p66"/>
          <p:cNvSpPr/>
          <p:nvPr/>
        </p:nvSpPr>
        <p:spPr>
          <a:xfrm>
            <a:off x="7624225" y="2252775"/>
            <a:ext cx="1003500" cy="476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Tokenizer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1" name="Google Shape;911;p66"/>
          <p:cNvSpPr/>
          <p:nvPr/>
        </p:nvSpPr>
        <p:spPr>
          <a:xfrm>
            <a:off x="4997700" y="2629000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2" name="Google Shape;912;p66"/>
          <p:cNvSpPr/>
          <p:nvPr/>
        </p:nvSpPr>
        <p:spPr>
          <a:xfrm>
            <a:off x="5081850" y="3016550"/>
            <a:ext cx="1003500" cy="476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Model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Executor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3" name="Google Shape;913;p66"/>
          <p:cNvSpPr/>
          <p:nvPr/>
        </p:nvSpPr>
        <p:spPr>
          <a:xfrm>
            <a:off x="7540075" y="3309100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4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4" name="Google Shape;914;p66"/>
          <p:cNvSpPr/>
          <p:nvPr/>
        </p:nvSpPr>
        <p:spPr>
          <a:xfrm>
            <a:off x="7624225" y="3696650"/>
            <a:ext cx="1003500" cy="47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De-tokenizer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5" name="Google Shape;915;p66"/>
          <p:cNvSpPr/>
          <p:nvPr/>
        </p:nvSpPr>
        <p:spPr>
          <a:xfrm>
            <a:off x="4997700" y="4058633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5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6" name="Google Shape;916;p66"/>
          <p:cNvSpPr/>
          <p:nvPr/>
        </p:nvSpPr>
        <p:spPr>
          <a:xfrm>
            <a:off x="5081850" y="4446183"/>
            <a:ext cx="1003500" cy="476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Token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Streamer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17" name="Google Shape;917;p66"/>
          <p:cNvCxnSpPr>
            <a:stCxn id="895" idx="3"/>
            <a:endCxn id="894" idx="1"/>
          </p:cNvCxnSpPr>
          <p:nvPr/>
        </p:nvCxnSpPr>
        <p:spPr>
          <a:xfrm>
            <a:off x="6169500" y="1701925"/>
            <a:ext cx="13707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66"/>
          <p:cNvCxnSpPr>
            <a:stCxn id="894" idx="1"/>
            <a:endCxn id="911" idx="3"/>
          </p:cNvCxnSpPr>
          <p:nvPr/>
        </p:nvCxnSpPr>
        <p:spPr>
          <a:xfrm flipH="1">
            <a:off x="6169375" y="2338925"/>
            <a:ext cx="1370700" cy="7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66"/>
          <p:cNvCxnSpPr>
            <a:stCxn id="911" idx="3"/>
            <a:endCxn id="913" idx="1"/>
          </p:cNvCxnSpPr>
          <p:nvPr/>
        </p:nvCxnSpPr>
        <p:spPr>
          <a:xfrm>
            <a:off x="6169500" y="3102700"/>
            <a:ext cx="1370700" cy="6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66"/>
          <p:cNvCxnSpPr>
            <a:stCxn id="913" idx="1"/>
            <a:endCxn id="915" idx="3"/>
          </p:cNvCxnSpPr>
          <p:nvPr/>
        </p:nvCxnSpPr>
        <p:spPr>
          <a:xfrm flipH="1">
            <a:off x="6169375" y="3782800"/>
            <a:ext cx="1370700" cy="7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66"/>
          <p:cNvSpPr txBox="1"/>
          <p:nvPr/>
        </p:nvSpPr>
        <p:spPr>
          <a:xfrm rot="1536416">
            <a:off x="6250974" y="1733722"/>
            <a:ext cx="1291778" cy="289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Async. send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2" name="Google Shape;922;p66"/>
          <p:cNvSpPr txBox="1"/>
          <p:nvPr/>
        </p:nvSpPr>
        <p:spPr>
          <a:xfrm rot="1536416">
            <a:off x="6298974" y="3177797"/>
            <a:ext cx="1291778" cy="289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Async. send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3" name="Google Shape;923;p66"/>
          <p:cNvSpPr txBox="1"/>
          <p:nvPr/>
        </p:nvSpPr>
        <p:spPr>
          <a:xfrm rot="-1724975">
            <a:off x="6130441" y="2456763"/>
            <a:ext cx="1291731" cy="29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Async. send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4" name="Google Shape;924;p66"/>
          <p:cNvSpPr txBox="1"/>
          <p:nvPr/>
        </p:nvSpPr>
        <p:spPr>
          <a:xfrm rot="-1724975">
            <a:off x="6159791" y="3863463"/>
            <a:ext cx="1291731" cy="29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Async. send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25" name="Google Shape;925;p66"/>
          <p:cNvCxnSpPr>
            <a:stCxn id="903" idx="2"/>
            <a:endCxn id="899" idx="1"/>
          </p:cNvCxnSpPr>
          <p:nvPr/>
        </p:nvCxnSpPr>
        <p:spPr>
          <a:xfrm flipH="1" rot="5400000">
            <a:off x="271900" y="2784099"/>
            <a:ext cx="3126000" cy="930900"/>
          </a:xfrm>
          <a:prstGeom prst="bentConnector4">
            <a:avLst>
              <a:gd fmla="val -4692" name="adj1"/>
              <a:gd fmla="val 12558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latency (3): Speculative decoding</a:t>
            </a:r>
            <a:endParaRPr/>
          </a:p>
        </p:txBody>
      </p:sp>
      <p:cxnSp>
        <p:nvCxnSpPr>
          <p:cNvPr id="932" name="Google Shape;932;p67"/>
          <p:cNvCxnSpPr>
            <a:endCxn id="933" idx="0"/>
          </p:cNvCxnSpPr>
          <p:nvPr/>
        </p:nvCxnSpPr>
        <p:spPr>
          <a:xfrm>
            <a:off x="1467149" y="2693977"/>
            <a:ext cx="684600" cy="1027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934" name="Google Shape;934;p67"/>
          <p:cNvCxnSpPr/>
          <p:nvPr/>
        </p:nvCxnSpPr>
        <p:spPr>
          <a:xfrm>
            <a:off x="2209364" y="2691554"/>
            <a:ext cx="684600" cy="1027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935" name="Google Shape;935;p67"/>
          <p:cNvCxnSpPr/>
          <p:nvPr/>
        </p:nvCxnSpPr>
        <p:spPr>
          <a:xfrm>
            <a:off x="2919505" y="2696243"/>
            <a:ext cx="684600" cy="1027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grpSp>
        <p:nvGrpSpPr>
          <p:cNvPr id="936" name="Google Shape;936;p67"/>
          <p:cNvGrpSpPr/>
          <p:nvPr/>
        </p:nvGrpSpPr>
        <p:grpSpPr>
          <a:xfrm>
            <a:off x="1063553" y="2781969"/>
            <a:ext cx="3662225" cy="776637"/>
            <a:chOff x="1303037" y="1833772"/>
            <a:chExt cx="3347555" cy="1064324"/>
          </a:xfrm>
        </p:grpSpPr>
        <p:sp>
          <p:nvSpPr>
            <p:cNvPr id="937" name="Google Shape;937;p67"/>
            <p:cNvSpPr/>
            <p:nvPr/>
          </p:nvSpPr>
          <p:spPr>
            <a:xfrm>
              <a:off x="1309492" y="1833772"/>
              <a:ext cx="3341100" cy="10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38" name="Google Shape;938;p67"/>
            <p:cNvSpPr/>
            <p:nvPr/>
          </p:nvSpPr>
          <p:spPr>
            <a:xfrm>
              <a:off x="1303037" y="1836096"/>
              <a:ext cx="2662800" cy="1062000"/>
            </a:xfrm>
            <a:prstGeom prst="rect">
              <a:avLst/>
            </a:prstGeom>
            <a:solidFill>
              <a:srgbClr val="E1EFD8">
                <a:alpha val="29020"/>
              </a:srgbClr>
            </a:solidFill>
            <a:ln cap="flat" cmpd="sng" w="28575">
              <a:solidFill>
                <a:srgbClr val="70AD4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Small Model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(#parameter: N)</a:t>
              </a:r>
              <a:endParaRPr b="1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cxnSp>
        <p:nvCxnSpPr>
          <p:cNvPr id="939" name="Google Shape;939;p67"/>
          <p:cNvCxnSpPr/>
          <p:nvPr/>
        </p:nvCxnSpPr>
        <p:spPr>
          <a:xfrm rot="10800000">
            <a:off x="1427543" y="3558577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0" name="Google Shape;940;p67"/>
          <p:cNvSpPr txBox="1"/>
          <p:nvPr/>
        </p:nvSpPr>
        <p:spPr>
          <a:xfrm>
            <a:off x="1023870" y="3721177"/>
            <a:ext cx="807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&lt;s&gt;</a:t>
            </a:r>
            <a:endParaRPr/>
          </a:p>
        </p:txBody>
      </p:sp>
      <p:cxnSp>
        <p:nvCxnSpPr>
          <p:cNvPr id="941" name="Google Shape;941;p67"/>
          <p:cNvCxnSpPr/>
          <p:nvPr/>
        </p:nvCxnSpPr>
        <p:spPr>
          <a:xfrm rot="10800000">
            <a:off x="1427543" y="2604265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2" name="Google Shape;942;p67"/>
          <p:cNvSpPr txBox="1"/>
          <p:nvPr/>
        </p:nvSpPr>
        <p:spPr>
          <a:xfrm>
            <a:off x="865713" y="2376769"/>
            <a:ext cx="997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cxnSp>
        <p:nvCxnSpPr>
          <p:cNvPr id="943" name="Google Shape;943;p67"/>
          <p:cNvCxnSpPr/>
          <p:nvPr/>
        </p:nvCxnSpPr>
        <p:spPr>
          <a:xfrm rot="10800000">
            <a:off x="2155536" y="3553742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33" name="Google Shape;933;p67"/>
          <p:cNvSpPr txBox="1"/>
          <p:nvPr/>
        </p:nvSpPr>
        <p:spPr>
          <a:xfrm>
            <a:off x="1744799" y="3721177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cxnSp>
        <p:nvCxnSpPr>
          <p:cNvPr id="944" name="Google Shape;944;p67"/>
          <p:cNvCxnSpPr/>
          <p:nvPr/>
        </p:nvCxnSpPr>
        <p:spPr>
          <a:xfrm rot="10800000">
            <a:off x="2148473" y="2606682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5" name="Google Shape;945;p67"/>
          <p:cNvSpPr txBox="1"/>
          <p:nvPr/>
        </p:nvSpPr>
        <p:spPr>
          <a:xfrm>
            <a:off x="1681970" y="2373258"/>
            <a:ext cx="98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cxnSp>
        <p:nvCxnSpPr>
          <p:cNvPr id="946" name="Google Shape;946;p67"/>
          <p:cNvCxnSpPr/>
          <p:nvPr/>
        </p:nvCxnSpPr>
        <p:spPr>
          <a:xfrm rot="10800000">
            <a:off x="2898223" y="3556159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7" name="Google Shape;947;p67"/>
          <p:cNvSpPr txBox="1"/>
          <p:nvPr/>
        </p:nvSpPr>
        <p:spPr>
          <a:xfrm>
            <a:off x="2487486" y="3723594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cxnSp>
        <p:nvCxnSpPr>
          <p:cNvPr id="948" name="Google Shape;948;p67"/>
          <p:cNvCxnSpPr/>
          <p:nvPr/>
        </p:nvCxnSpPr>
        <p:spPr>
          <a:xfrm rot="10800000">
            <a:off x="2891160" y="2609100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9" name="Google Shape;949;p67"/>
          <p:cNvSpPr txBox="1"/>
          <p:nvPr/>
        </p:nvSpPr>
        <p:spPr>
          <a:xfrm>
            <a:off x="2499497" y="2369447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③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cxnSp>
        <p:nvCxnSpPr>
          <p:cNvPr id="950" name="Google Shape;950;p67"/>
          <p:cNvCxnSpPr/>
          <p:nvPr/>
        </p:nvCxnSpPr>
        <p:spPr>
          <a:xfrm rot="10800000">
            <a:off x="3608104" y="3556159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51" name="Google Shape;951;p67"/>
          <p:cNvSpPr txBox="1"/>
          <p:nvPr/>
        </p:nvSpPr>
        <p:spPr>
          <a:xfrm>
            <a:off x="3197367" y="3723594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cxnSp>
        <p:nvCxnSpPr>
          <p:cNvPr id="952" name="Google Shape;952;p67"/>
          <p:cNvCxnSpPr/>
          <p:nvPr/>
        </p:nvCxnSpPr>
        <p:spPr>
          <a:xfrm rot="10800000">
            <a:off x="3601041" y="2609100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53" name="Google Shape;953;p67"/>
          <p:cNvSpPr txBox="1"/>
          <p:nvPr/>
        </p:nvSpPr>
        <p:spPr>
          <a:xfrm>
            <a:off x="3249878" y="2375873"/>
            <a:ext cx="708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④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are</a:t>
            </a:r>
            <a:endParaRPr/>
          </a:p>
        </p:txBody>
      </p:sp>
      <p:sp>
        <p:nvSpPr>
          <p:cNvPr id="954" name="Google Shape;954;p67"/>
          <p:cNvSpPr/>
          <p:nvPr/>
        </p:nvSpPr>
        <p:spPr>
          <a:xfrm rot="-5400000">
            <a:off x="2424057" y="2769875"/>
            <a:ext cx="138600" cy="2957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67"/>
          <p:cNvSpPr txBox="1"/>
          <p:nvPr/>
        </p:nvSpPr>
        <p:spPr>
          <a:xfrm>
            <a:off x="1003110" y="4248646"/>
            <a:ext cx="296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Autoregressive (sequential)</a:t>
            </a:r>
            <a:r>
              <a:rPr b="0" i="0" lang="en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67"/>
          <p:cNvSpPr/>
          <p:nvPr/>
        </p:nvSpPr>
        <p:spPr>
          <a:xfrm rot="-5400000">
            <a:off x="6101434" y="2769875"/>
            <a:ext cx="138600" cy="2957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67"/>
          <p:cNvSpPr txBox="1"/>
          <p:nvPr/>
        </p:nvSpPr>
        <p:spPr>
          <a:xfrm>
            <a:off x="4692034" y="4248646"/>
            <a:ext cx="29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Non-autoregressive (parallel)</a:t>
            </a:r>
            <a:r>
              <a:rPr b="0" i="0" lang="en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67"/>
          <p:cNvCxnSpPr>
            <a:stCxn id="953" idx="3"/>
            <a:endCxn id="959" idx="1"/>
          </p:cNvCxnSpPr>
          <p:nvPr/>
        </p:nvCxnSpPr>
        <p:spPr>
          <a:xfrm>
            <a:off x="3958778" y="2506673"/>
            <a:ext cx="546000" cy="14871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sp>
        <p:nvSpPr>
          <p:cNvPr id="960" name="Google Shape;960;p67"/>
          <p:cNvSpPr txBox="1"/>
          <p:nvPr/>
        </p:nvSpPr>
        <p:spPr>
          <a:xfrm>
            <a:off x="845100" y="4837500"/>
            <a:ext cx="5898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Figure adapted from Kim et al., “Speculative Decoding with Big Little Decoder” (NeurIPS 2023)</a:t>
            </a:r>
            <a:endParaRPr sz="1000"/>
          </a:p>
        </p:txBody>
      </p:sp>
      <p:grpSp>
        <p:nvGrpSpPr>
          <p:cNvPr id="961" name="Google Shape;961;p67"/>
          <p:cNvGrpSpPr/>
          <p:nvPr/>
        </p:nvGrpSpPr>
        <p:grpSpPr>
          <a:xfrm>
            <a:off x="4427004" y="2624090"/>
            <a:ext cx="3662226" cy="1064324"/>
            <a:chOff x="1303036" y="1833772"/>
            <a:chExt cx="3347556" cy="1064324"/>
          </a:xfrm>
        </p:grpSpPr>
        <p:sp>
          <p:nvSpPr>
            <p:cNvPr id="962" name="Google Shape;962;p67"/>
            <p:cNvSpPr/>
            <p:nvPr/>
          </p:nvSpPr>
          <p:spPr>
            <a:xfrm>
              <a:off x="1309492" y="1833772"/>
              <a:ext cx="3341100" cy="10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63" name="Google Shape;963;p67"/>
            <p:cNvSpPr/>
            <p:nvPr/>
          </p:nvSpPr>
          <p:spPr>
            <a:xfrm>
              <a:off x="1303036" y="1836096"/>
              <a:ext cx="3341100" cy="1062000"/>
            </a:xfrm>
            <a:prstGeom prst="rect">
              <a:avLst/>
            </a:prstGeom>
            <a:solidFill>
              <a:srgbClr val="BBD6EE">
                <a:alpha val="29020"/>
              </a:srgbClr>
            </a:solidFill>
            <a:ln cap="flat" cmpd="sng" w="28575">
              <a:solidFill>
                <a:srgbClr val="5B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Large Model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(#parameter: 10</a:t>
              </a:r>
              <a:r>
                <a:rPr lang="en" sz="1100">
                  <a:latin typeface="Verdana"/>
                  <a:ea typeface="Verdana"/>
                  <a:cs typeface="Verdana"/>
                  <a:sym typeface="Verdana"/>
                </a:rPr>
                <a:t>x</a:t>
              </a:r>
              <a:r>
                <a:rPr lang="en" sz="11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N)</a:t>
              </a:r>
              <a:endParaRPr/>
            </a:p>
          </p:txBody>
        </p:sp>
      </p:grpSp>
      <p:cxnSp>
        <p:nvCxnSpPr>
          <p:cNvPr id="964" name="Google Shape;964;p67"/>
          <p:cNvCxnSpPr/>
          <p:nvPr/>
        </p:nvCxnSpPr>
        <p:spPr>
          <a:xfrm rot="10800000">
            <a:off x="4791039" y="3688305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59" name="Google Shape;959;p67"/>
          <p:cNvSpPr txBox="1"/>
          <p:nvPr/>
        </p:nvSpPr>
        <p:spPr>
          <a:xfrm>
            <a:off x="4504665" y="3863077"/>
            <a:ext cx="57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&lt;s&gt;</a:t>
            </a:r>
            <a:endParaRPr/>
          </a:p>
        </p:txBody>
      </p:sp>
      <p:cxnSp>
        <p:nvCxnSpPr>
          <p:cNvPr id="965" name="Google Shape;965;p67"/>
          <p:cNvCxnSpPr/>
          <p:nvPr/>
        </p:nvCxnSpPr>
        <p:spPr>
          <a:xfrm rot="10800000">
            <a:off x="4791039" y="2380714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66" name="Google Shape;966;p67"/>
          <p:cNvCxnSpPr/>
          <p:nvPr/>
        </p:nvCxnSpPr>
        <p:spPr>
          <a:xfrm rot="10800000">
            <a:off x="5519049" y="3681679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67" name="Google Shape;967;p67"/>
          <p:cNvSpPr txBox="1"/>
          <p:nvPr/>
        </p:nvSpPr>
        <p:spPr>
          <a:xfrm>
            <a:off x="5108302" y="3863077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cxnSp>
        <p:nvCxnSpPr>
          <p:cNvPr id="968" name="Google Shape;968;p67"/>
          <p:cNvCxnSpPr/>
          <p:nvPr/>
        </p:nvCxnSpPr>
        <p:spPr>
          <a:xfrm rot="10800000">
            <a:off x="5511986" y="2384027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69" name="Google Shape;969;p67"/>
          <p:cNvCxnSpPr/>
          <p:nvPr/>
        </p:nvCxnSpPr>
        <p:spPr>
          <a:xfrm rot="10800000">
            <a:off x="6261754" y="3684992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70" name="Google Shape;970;p67"/>
          <p:cNvSpPr txBox="1"/>
          <p:nvPr/>
        </p:nvSpPr>
        <p:spPr>
          <a:xfrm>
            <a:off x="5851008" y="3866390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cxnSp>
        <p:nvCxnSpPr>
          <p:cNvPr id="971" name="Google Shape;971;p67"/>
          <p:cNvCxnSpPr/>
          <p:nvPr/>
        </p:nvCxnSpPr>
        <p:spPr>
          <a:xfrm rot="10800000">
            <a:off x="6254691" y="2387340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72" name="Google Shape;972;p67"/>
          <p:cNvCxnSpPr/>
          <p:nvPr/>
        </p:nvCxnSpPr>
        <p:spPr>
          <a:xfrm rot="10800000">
            <a:off x="6971653" y="3684992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73" name="Google Shape;973;p67"/>
          <p:cNvSpPr txBox="1"/>
          <p:nvPr/>
        </p:nvSpPr>
        <p:spPr>
          <a:xfrm>
            <a:off x="6560906" y="3866390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cxnSp>
        <p:nvCxnSpPr>
          <p:cNvPr id="974" name="Google Shape;974;p67"/>
          <p:cNvCxnSpPr/>
          <p:nvPr/>
        </p:nvCxnSpPr>
        <p:spPr>
          <a:xfrm rot="10800000">
            <a:off x="6964590" y="2387340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75" name="Google Shape;975;p67"/>
          <p:cNvCxnSpPr/>
          <p:nvPr/>
        </p:nvCxnSpPr>
        <p:spPr>
          <a:xfrm rot="10800000">
            <a:off x="7679242" y="3678366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76" name="Google Shape;976;p67"/>
          <p:cNvSpPr txBox="1"/>
          <p:nvPr/>
        </p:nvSpPr>
        <p:spPr>
          <a:xfrm>
            <a:off x="7268495" y="3859764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are</a:t>
            </a:r>
            <a:endParaRPr/>
          </a:p>
        </p:txBody>
      </p:sp>
      <p:cxnSp>
        <p:nvCxnSpPr>
          <p:cNvPr id="977" name="Google Shape;977;p67"/>
          <p:cNvCxnSpPr/>
          <p:nvPr/>
        </p:nvCxnSpPr>
        <p:spPr>
          <a:xfrm rot="10800000">
            <a:off x="7672179" y="2380714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78" name="Google Shape;978;p67"/>
          <p:cNvSpPr txBox="1"/>
          <p:nvPr/>
        </p:nvSpPr>
        <p:spPr>
          <a:xfrm>
            <a:off x="7049084" y="2113628"/>
            <a:ext cx="124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⑤ </a:t>
            </a:r>
            <a:r>
              <a:rPr lang="en" sz="11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composed</a:t>
            </a:r>
            <a:endParaRPr/>
          </a:p>
        </p:txBody>
      </p:sp>
      <p:sp>
        <p:nvSpPr>
          <p:cNvPr id="979" name="Google Shape;979;p67"/>
          <p:cNvSpPr txBox="1"/>
          <p:nvPr/>
        </p:nvSpPr>
        <p:spPr>
          <a:xfrm>
            <a:off x="4427012" y="2107721"/>
            <a:ext cx="74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sp>
        <p:nvSpPr>
          <p:cNvPr id="980" name="Google Shape;980;p67"/>
          <p:cNvSpPr txBox="1"/>
          <p:nvPr/>
        </p:nvSpPr>
        <p:spPr>
          <a:xfrm>
            <a:off x="5134022" y="2107726"/>
            <a:ext cx="74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sp>
        <p:nvSpPr>
          <p:cNvPr id="981" name="Google Shape;981;p67"/>
          <p:cNvSpPr txBox="1"/>
          <p:nvPr/>
        </p:nvSpPr>
        <p:spPr>
          <a:xfrm>
            <a:off x="5877318" y="2098694"/>
            <a:ext cx="74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sp>
        <p:nvSpPr>
          <p:cNvPr id="982" name="Google Shape;982;p67"/>
          <p:cNvSpPr txBox="1"/>
          <p:nvPr/>
        </p:nvSpPr>
        <p:spPr>
          <a:xfrm>
            <a:off x="6728137" y="2112781"/>
            <a:ext cx="484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are</a:t>
            </a:r>
            <a:endParaRPr/>
          </a:p>
        </p:txBody>
      </p:sp>
      <p:sp>
        <p:nvSpPr>
          <p:cNvPr id="983" name="Google Shape;983;p67"/>
          <p:cNvSpPr/>
          <p:nvPr/>
        </p:nvSpPr>
        <p:spPr>
          <a:xfrm>
            <a:off x="4665828" y="1826878"/>
            <a:ext cx="76500" cy="2706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67"/>
          <p:cNvSpPr/>
          <p:nvPr/>
        </p:nvSpPr>
        <p:spPr>
          <a:xfrm>
            <a:off x="4760867" y="2018445"/>
            <a:ext cx="76500" cy="801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67"/>
          <p:cNvSpPr/>
          <p:nvPr/>
        </p:nvSpPr>
        <p:spPr>
          <a:xfrm>
            <a:off x="4852733" y="2055912"/>
            <a:ext cx="76500" cy="456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6" name="Google Shape;986;p67"/>
          <p:cNvCxnSpPr/>
          <p:nvPr/>
        </p:nvCxnSpPr>
        <p:spPr>
          <a:xfrm>
            <a:off x="4608009" y="2097438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7" name="Google Shape;987;p67"/>
          <p:cNvSpPr/>
          <p:nvPr/>
        </p:nvSpPr>
        <p:spPr>
          <a:xfrm>
            <a:off x="5382782" y="1862808"/>
            <a:ext cx="75000" cy="243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67"/>
          <p:cNvSpPr/>
          <p:nvPr/>
        </p:nvSpPr>
        <p:spPr>
          <a:xfrm>
            <a:off x="5477822" y="1995105"/>
            <a:ext cx="75000" cy="1119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67"/>
          <p:cNvSpPr/>
          <p:nvPr/>
        </p:nvSpPr>
        <p:spPr>
          <a:xfrm>
            <a:off x="5569687" y="2064304"/>
            <a:ext cx="76500" cy="456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0" name="Google Shape;990;p67"/>
          <p:cNvCxnSpPr/>
          <p:nvPr/>
        </p:nvCxnSpPr>
        <p:spPr>
          <a:xfrm>
            <a:off x="5324963" y="2105830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1" name="Google Shape;991;p67"/>
          <p:cNvSpPr/>
          <p:nvPr/>
        </p:nvSpPr>
        <p:spPr>
          <a:xfrm>
            <a:off x="6836716" y="1799813"/>
            <a:ext cx="75000" cy="303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67"/>
          <p:cNvSpPr/>
          <p:nvPr/>
        </p:nvSpPr>
        <p:spPr>
          <a:xfrm>
            <a:off x="6931757" y="2031370"/>
            <a:ext cx="75000" cy="735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67"/>
          <p:cNvSpPr/>
          <p:nvPr/>
        </p:nvSpPr>
        <p:spPr>
          <a:xfrm>
            <a:off x="7029033" y="2052948"/>
            <a:ext cx="76500" cy="55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4" name="Google Shape;994;p67"/>
          <p:cNvCxnSpPr/>
          <p:nvPr/>
        </p:nvCxnSpPr>
        <p:spPr>
          <a:xfrm>
            <a:off x="6778898" y="2103804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5" name="Google Shape;995;p67"/>
          <p:cNvSpPr/>
          <p:nvPr/>
        </p:nvSpPr>
        <p:spPr>
          <a:xfrm>
            <a:off x="6105530" y="1977692"/>
            <a:ext cx="69900" cy="118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67"/>
          <p:cNvSpPr/>
          <p:nvPr/>
        </p:nvSpPr>
        <p:spPr>
          <a:xfrm>
            <a:off x="6200570" y="1851359"/>
            <a:ext cx="71100" cy="2457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67"/>
          <p:cNvSpPr/>
          <p:nvPr/>
        </p:nvSpPr>
        <p:spPr>
          <a:xfrm>
            <a:off x="6292435" y="2002998"/>
            <a:ext cx="80400" cy="97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8" name="Google Shape;998;p67"/>
          <p:cNvCxnSpPr/>
          <p:nvPr/>
        </p:nvCxnSpPr>
        <p:spPr>
          <a:xfrm>
            <a:off x="6047711" y="2095898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9" name="Google Shape;999;p67"/>
          <p:cNvSpPr/>
          <p:nvPr/>
        </p:nvSpPr>
        <p:spPr>
          <a:xfrm>
            <a:off x="954000" y="2376900"/>
            <a:ext cx="2914500" cy="22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41B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7"/>
          <p:cNvSpPr/>
          <p:nvPr/>
        </p:nvSpPr>
        <p:spPr>
          <a:xfrm>
            <a:off x="4467650" y="1732775"/>
            <a:ext cx="2744700" cy="62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41B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7"/>
          <p:cNvSpPr txBox="1"/>
          <p:nvPr>
            <p:ph idx="1" type="body"/>
          </p:nvPr>
        </p:nvSpPr>
        <p:spPr>
          <a:xfrm>
            <a:off x="2100675" y="2024900"/>
            <a:ext cx="7692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1B23"/>
                </a:solidFill>
              </a:rPr>
              <a:t>Draft</a:t>
            </a:r>
            <a:endParaRPr sz="1400">
              <a:solidFill>
                <a:srgbClr val="D41B23"/>
              </a:solidFill>
            </a:endParaRPr>
          </a:p>
        </p:txBody>
      </p:sp>
      <p:sp>
        <p:nvSpPr>
          <p:cNvPr id="1002" name="Google Shape;1002;p67"/>
          <p:cNvSpPr txBox="1"/>
          <p:nvPr>
            <p:ph idx="1" type="body"/>
          </p:nvPr>
        </p:nvSpPr>
        <p:spPr>
          <a:xfrm>
            <a:off x="5018750" y="1409756"/>
            <a:ext cx="1642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1B23"/>
                </a:solidFill>
              </a:rPr>
              <a:t>Verification</a:t>
            </a:r>
            <a:endParaRPr sz="1400">
              <a:solidFill>
                <a:srgbClr val="D41B23"/>
              </a:solidFill>
            </a:endParaRPr>
          </a:p>
        </p:txBody>
      </p:sp>
      <p:sp>
        <p:nvSpPr>
          <p:cNvPr id="1003" name="Google Shape;1003;p67"/>
          <p:cNvSpPr txBox="1"/>
          <p:nvPr>
            <p:ph idx="1" type="body"/>
          </p:nvPr>
        </p:nvSpPr>
        <p:spPr>
          <a:xfrm>
            <a:off x="311700" y="923875"/>
            <a:ext cx="85206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model writes a </a:t>
            </a:r>
            <a:r>
              <a:rPr lang="en">
                <a:solidFill>
                  <a:srgbClr val="D41B23"/>
                </a:solidFill>
              </a:rPr>
              <a:t>draft</a:t>
            </a:r>
            <a:r>
              <a:rPr lang="en">
                <a:solidFill>
                  <a:schemeClr val="dk1"/>
                </a:solidFill>
              </a:rPr>
              <a:t> → Large model </a:t>
            </a:r>
            <a:r>
              <a:rPr lang="en">
                <a:solidFill>
                  <a:srgbClr val="D41B23"/>
                </a:solidFill>
              </a:rPr>
              <a:t>verifies</a:t>
            </a:r>
            <a:r>
              <a:rPr lang="en">
                <a:solidFill>
                  <a:schemeClr val="dk1"/>
                </a:solidFill>
              </a:rPr>
              <a:t> 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4" name="Google Shape;100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quantization support</a:t>
            </a:r>
            <a:endParaRPr/>
          </a:p>
        </p:txBody>
      </p:sp>
      <p:sp>
        <p:nvSpPr>
          <p:cNvPr id="1010" name="Google Shape;1010;p68"/>
          <p:cNvSpPr/>
          <p:nvPr/>
        </p:nvSpPr>
        <p:spPr>
          <a:xfrm>
            <a:off x="1217100" y="986175"/>
            <a:ext cx="6709800" cy="901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Step 1: Develop a general abstraction for diverse quantization methods.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1" name="Google Shape;1011;p68"/>
          <p:cNvSpPr/>
          <p:nvPr/>
        </p:nvSpPr>
        <p:spPr>
          <a:xfrm>
            <a:off x="1217100" y="2391625"/>
            <a:ext cx="6709800" cy="110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Step 2: Implement 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diverse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 quantization methods.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●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[WIP] 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GPTQ, SmoothQuant, SqueezeLLM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●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[TODO] GGML, GGUF, . . .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2" name="Google Shape;1012;p68"/>
          <p:cNvSpPr/>
          <p:nvPr/>
        </p:nvSpPr>
        <p:spPr>
          <a:xfrm>
            <a:off x="1217100" y="3998075"/>
            <a:ext cx="6709800" cy="901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Step 3: Optimize the performance of quantized ops. 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3" name="Google Shape;1013;p68"/>
          <p:cNvSpPr/>
          <p:nvPr/>
        </p:nvSpPr>
        <p:spPr>
          <a:xfrm>
            <a:off x="4127550" y="1979150"/>
            <a:ext cx="888900" cy="32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8"/>
          <p:cNvSpPr/>
          <p:nvPr/>
        </p:nvSpPr>
        <p:spPr>
          <a:xfrm>
            <a:off x="4127550" y="3585600"/>
            <a:ext cx="888900" cy="32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CUDA-level optimization: PagedAttention kernel</a:t>
            </a:r>
            <a:endParaRPr/>
          </a:p>
        </p:txBody>
      </p:sp>
      <p:sp>
        <p:nvSpPr>
          <p:cNvPr id="1021" name="Google Shape;1021;p69"/>
          <p:cNvSpPr txBox="1"/>
          <p:nvPr>
            <p:ph idx="1" type="body"/>
          </p:nvPr>
        </p:nvSpPr>
        <p:spPr>
          <a:xfrm>
            <a:off x="912000" y="923875"/>
            <a:ext cx="7320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PagedAttention takes </a:t>
            </a:r>
            <a:r>
              <a:rPr b="1" lang="en">
                <a:solidFill>
                  <a:srgbClr val="FF0000"/>
                </a:solidFill>
              </a:rPr>
              <a:t>20-40%</a:t>
            </a:r>
            <a:r>
              <a:rPr lang="en">
                <a:solidFill>
                  <a:schemeClr val="dk1"/>
                </a:solidFill>
              </a:rPr>
              <a:t> of overall running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2" name="Google Shape;1022;p69"/>
          <p:cNvSpPr/>
          <p:nvPr/>
        </p:nvSpPr>
        <p:spPr>
          <a:xfrm>
            <a:off x="912000" y="1559175"/>
            <a:ext cx="7320000" cy="125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Optimization 1: Better work partitioning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                           (leveraging sequence-level parallelism)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3" name="Google Shape;1023;p69"/>
          <p:cNvSpPr/>
          <p:nvPr/>
        </p:nvSpPr>
        <p:spPr>
          <a:xfrm>
            <a:off x="912000" y="3116025"/>
            <a:ext cx="7320000" cy="1258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Optimization 2: Efficient MQA/GQA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4" name="Google Shape;102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Second-priority items</a:t>
            </a:r>
            <a:endParaRPr/>
          </a:p>
        </p:txBody>
      </p:sp>
      <p:pic>
        <p:nvPicPr>
          <p:cNvPr id="1030" name="Google Shape;1030;p70"/>
          <p:cNvPicPr preferRelativeResize="0"/>
          <p:nvPr/>
        </p:nvPicPr>
        <p:blipFill rotWithShape="1">
          <a:blip r:embed="rId3">
            <a:alphaModFix/>
          </a:blip>
          <a:srcRect b="0" l="0" r="2296" t="2477"/>
          <a:stretch/>
        </p:blipFill>
        <p:spPr>
          <a:xfrm>
            <a:off x="1212050" y="711600"/>
            <a:ext cx="1819900" cy="15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025" y="918875"/>
            <a:ext cx="2318800" cy="11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0"/>
          <p:cNvSpPr txBox="1"/>
          <p:nvPr/>
        </p:nvSpPr>
        <p:spPr>
          <a:xfrm>
            <a:off x="948250" y="4837500"/>
            <a:ext cx="7687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Figure adapted from Hu et al., “LoRA: Low-Rank Adaptation of Large Language Models” (ICLR 2022)</a:t>
            </a:r>
            <a:endParaRPr sz="1000"/>
          </a:p>
        </p:txBody>
      </p:sp>
      <p:sp>
        <p:nvSpPr>
          <p:cNvPr id="1033" name="Google Shape;1033;p70"/>
          <p:cNvSpPr txBox="1"/>
          <p:nvPr/>
        </p:nvSpPr>
        <p:spPr>
          <a:xfrm>
            <a:off x="858550" y="2285550"/>
            <a:ext cx="2475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(Efficient)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LoRA support*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4" name="Google Shape;1034;p70"/>
          <p:cNvSpPr txBox="1"/>
          <p:nvPr/>
        </p:nvSpPr>
        <p:spPr>
          <a:xfrm>
            <a:off x="5464075" y="2285550"/>
            <a:ext cx="231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AMD GPU support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35" name="Google Shape;1035;p70"/>
          <p:cNvPicPr preferRelativeResize="0"/>
          <p:nvPr/>
        </p:nvPicPr>
        <p:blipFill rotWithShape="1">
          <a:blip r:embed="rId5">
            <a:alphaModFix/>
          </a:blip>
          <a:srcRect b="7054" l="0" r="48807" t="0"/>
          <a:stretch/>
        </p:blipFill>
        <p:spPr>
          <a:xfrm>
            <a:off x="1291338" y="2719400"/>
            <a:ext cx="1661325" cy="15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0"/>
          <p:cNvSpPr txBox="1"/>
          <p:nvPr/>
        </p:nvSpPr>
        <p:spPr>
          <a:xfrm>
            <a:off x="948250" y="4354900"/>
            <a:ext cx="2347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Mixture-of-Experts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7" name="Google Shape;1037;p70"/>
          <p:cNvSpPr txBox="1"/>
          <p:nvPr/>
        </p:nvSpPr>
        <p:spPr>
          <a:xfrm>
            <a:off x="5449675" y="4354900"/>
            <a:ext cx="2347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Pipeline parallelism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8" name="Google Shape;1038;p70"/>
          <p:cNvSpPr/>
          <p:nvPr/>
        </p:nvSpPr>
        <p:spPr>
          <a:xfrm>
            <a:off x="4881184" y="3052288"/>
            <a:ext cx="1264500" cy="101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0"/>
          <p:cNvSpPr/>
          <p:nvPr/>
        </p:nvSpPr>
        <p:spPr>
          <a:xfrm>
            <a:off x="5004938" y="3362646"/>
            <a:ext cx="92700" cy="39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0"/>
          <p:cNvSpPr/>
          <p:nvPr/>
        </p:nvSpPr>
        <p:spPr>
          <a:xfrm>
            <a:off x="5215363" y="3253745"/>
            <a:ext cx="211200" cy="614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0"/>
          <p:cNvSpPr/>
          <p:nvPr/>
        </p:nvSpPr>
        <p:spPr>
          <a:xfrm>
            <a:off x="5544288" y="3362634"/>
            <a:ext cx="92700" cy="39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/>
          <p:nvPr/>
        </p:nvSpPr>
        <p:spPr>
          <a:xfrm>
            <a:off x="5773838" y="3253745"/>
            <a:ext cx="211200" cy="6141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70"/>
          <p:cNvCxnSpPr>
            <a:stCxn id="1039" idx="3"/>
            <a:endCxn id="1040" idx="1"/>
          </p:cNvCxnSpPr>
          <p:nvPr/>
        </p:nvCxnSpPr>
        <p:spPr>
          <a:xfrm>
            <a:off x="5097638" y="3560796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4" name="Google Shape;1044;p70"/>
          <p:cNvCxnSpPr>
            <a:stCxn id="1040" idx="3"/>
            <a:endCxn id="1041" idx="1"/>
          </p:cNvCxnSpPr>
          <p:nvPr/>
        </p:nvCxnSpPr>
        <p:spPr>
          <a:xfrm>
            <a:off x="5426563" y="3560795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5" name="Google Shape;1045;p70"/>
          <p:cNvCxnSpPr>
            <a:stCxn id="1041" idx="3"/>
            <a:endCxn id="1042" idx="1"/>
          </p:cNvCxnSpPr>
          <p:nvPr/>
        </p:nvCxnSpPr>
        <p:spPr>
          <a:xfrm>
            <a:off x="5636988" y="3560784"/>
            <a:ext cx="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6" name="Google Shape;1046;p70"/>
          <p:cNvSpPr/>
          <p:nvPr/>
        </p:nvSpPr>
        <p:spPr>
          <a:xfrm>
            <a:off x="7101159" y="3052263"/>
            <a:ext cx="1264500" cy="101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0"/>
          <p:cNvSpPr/>
          <p:nvPr/>
        </p:nvSpPr>
        <p:spPr>
          <a:xfrm>
            <a:off x="7224913" y="3362621"/>
            <a:ext cx="92700" cy="39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0"/>
          <p:cNvSpPr/>
          <p:nvPr/>
        </p:nvSpPr>
        <p:spPr>
          <a:xfrm>
            <a:off x="7435338" y="3253720"/>
            <a:ext cx="211200" cy="614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0"/>
          <p:cNvSpPr/>
          <p:nvPr/>
        </p:nvSpPr>
        <p:spPr>
          <a:xfrm>
            <a:off x="7764263" y="3362609"/>
            <a:ext cx="92700" cy="39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0"/>
          <p:cNvSpPr/>
          <p:nvPr/>
        </p:nvSpPr>
        <p:spPr>
          <a:xfrm>
            <a:off x="7993813" y="3253720"/>
            <a:ext cx="211200" cy="6141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1" name="Google Shape;1051;p70"/>
          <p:cNvCxnSpPr>
            <a:stCxn id="1047" idx="3"/>
            <a:endCxn id="1048" idx="1"/>
          </p:cNvCxnSpPr>
          <p:nvPr/>
        </p:nvCxnSpPr>
        <p:spPr>
          <a:xfrm>
            <a:off x="7317613" y="3560771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2" name="Google Shape;1052;p70"/>
          <p:cNvCxnSpPr>
            <a:stCxn id="1048" idx="3"/>
            <a:endCxn id="1049" idx="1"/>
          </p:cNvCxnSpPr>
          <p:nvPr/>
        </p:nvCxnSpPr>
        <p:spPr>
          <a:xfrm>
            <a:off x="7646538" y="3560770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3" name="Google Shape;1053;p70"/>
          <p:cNvCxnSpPr>
            <a:stCxn id="1049" idx="3"/>
            <a:endCxn id="1050" idx="1"/>
          </p:cNvCxnSpPr>
          <p:nvPr/>
        </p:nvCxnSpPr>
        <p:spPr>
          <a:xfrm>
            <a:off x="7856963" y="3560759"/>
            <a:ext cx="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4" name="Google Shape;1054;p70"/>
          <p:cNvSpPr/>
          <p:nvPr/>
        </p:nvSpPr>
        <p:spPr>
          <a:xfrm>
            <a:off x="6213313" y="3462200"/>
            <a:ext cx="218700" cy="1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0"/>
          <p:cNvSpPr/>
          <p:nvPr/>
        </p:nvSpPr>
        <p:spPr>
          <a:xfrm>
            <a:off x="6824325" y="3462200"/>
            <a:ext cx="218700" cy="1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0"/>
          <p:cNvSpPr txBox="1"/>
          <p:nvPr/>
        </p:nvSpPr>
        <p:spPr>
          <a:xfrm>
            <a:off x="6355663" y="3362600"/>
            <a:ext cx="535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. . .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7" name="Google Shape;1057;p70"/>
          <p:cNvSpPr txBox="1"/>
          <p:nvPr/>
        </p:nvSpPr>
        <p:spPr>
          <a:xfrm>
            <a:off x="4908925" y="2769650"/>
            <a:ext cx="1152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Stage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8" name="Google Shape;1058;p70"/>
          <p:cNvSpPr txBox="1"/>
          <p:nvPr/>
        </p:nvSpPr>
        <p:spPr>
          <a:xfrm>
            <a:off x="7128900" y="2769638"/>
            <a:ext cx="1152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Stage 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9" name="Google Shape;105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Q&amp;A on future roadmap (5 min)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5" name="Google Shape;1065;p71"/>
          <p:cNvSpPr txBox="1"/>
          <p:nvPr>
            <p:ph idx="1" type="body"/>
          </p:nvPr>
        </p:nvSpPr>
        <p:spPr>
          <a:xfrm>
            <a:off x="311700" y="1515725"/>
            <a:ext cx="39999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Latency optimization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Lightweight runtime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Multi-process architecture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Speculative decoding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Better quantization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CUDA-level optimization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6" name="Google Shape;1066;p71"/>
          <p:cNvSpPr txBox="1"/>
          <p:nvPr>
            <p:ph idx="2" type="body"/>
          </p:nvPr>
        </p:nvSpPr>
        <p:spPr>
          <a:xfrm>
            <a:off x="4832400" y="1515725"/>
            <a:ext cx="39999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(Efficient) LoRA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AMD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Mixture-of-experts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Pipeline parallelism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7" name="Google Shape;1067;p71"/>
          <p:cNvSpPr txBox="1"/>
          <p:nvPr>
            <p:ph idx="1" type="body"/>
          </p:nvPr>
        </p:nvSpPr>
        <p:spPr>
          <a:xfrm>
            <a:off x="311700" y="1134725"/>
            <a:ext cx="3999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First-Priority Features</a:t>
            </a:r>
            <a:endParaRPr b="1" sz="18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8" name="Google Shape;1068;p71"/>
          <p:cNvSpPr txBox="1"/>
          <p:nvPr>
            <p:ph idx="2" type="body"/>
          </p:nvPr>
        </p:nvSpPr>
        <p:spPr>
          <a:xfrm>
            <a:off x="4832400" y="1134725"/>
            <a:ext cx="3999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Second-Priority Features</a:t>
            </a:r>
            <a:endParaRPr b="1" sz="18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9" name="Google Shape;106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 </a:t>
            </a:r>
            <a:r>
              <a:rPr lang="en">
                <a:solidFill>
                  <a:srgbClr val="454545"/>
                </a:solidFill>
              </a:rPr>
              <a:t>Networking Hour!</a:t>
            </a:r>
            <a:endParaRPr>
              <a:solidFill>
                <a:srgbClr val="454545"/>
              </a:solidFill>
            </a:endParaRPr>
          </a:p>
        </p:txBody>
      </p:sp>
      <p:pic>
        <p:nvPicPr>
          <p:cNvPr id="1075" name="Google Shape;1075;p72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2799258" y="336550"/>
            <a:ext cx="810573" cy="3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814" y="1061925"/>
            <a:ext cx="349263" cy="3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825" y="1517625"/>
            <a:ext cx="349251" cy="3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0825" y="1982587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2"/>
          <p:cNvSpPr txBox="1"/>
          <p:nvPr/>
        </p:nvSpPr>
        <p:spPr>
          <a:xfrm>
            <a:off x="2848075" y="1036438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0" name="Google Shape;1080;p72"/>
          <p:cNvSpPr txBox="1"/>
          <p:nvPr/>
        </p:nvSpPr>
        <p:spPr>
          <a:xfrm>
            <a:off x="2848075" y="1492150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https://vllm.ai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1" name="Google Shape;1081;p72"/>
          <p:cNvSpPr txBox="1"/>
          <p:nvPr/>
        </p:nvSpPr>
        <p:spPr>
          <a:xfrm>
            <a:off x="2848075" y="19571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https://arxiv.org/abs/2309.06180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2" name="Google Shape;1082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0825" y="2447550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72"/>
          <p:cNvSpPr txBox="1"/>
          <p:nvPr/>
        </p:nvSpPr>
        <p:spPr>
          <a:xfrm>
            <a:off x="2848075" y="244756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https://discord.gg/jz7wjKhh6g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4" name="Google Shape;1084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89177" y="2956417"/>
            <a:ext cx="332448" cy="3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0034" y="2956417"/>
            <a:ext cx="332448" cy="33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72"/>
          <p:cNvSpPr txBox="1"/>
          <p:nvPr/>
        </p:nvSpPr>
        <p:spPr>
          <a:xfrm>
            <a:off x="2820450" y="2905375"/>
            <a:ext cx="12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@woosuk_k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Google Shape;1087;p72"/>
          <p:cNvSpPr txBox="1"/>
          <p:nvPr/>
        </p:nvSpPr>
        <p:spPr>
          <a:xfrm>
            <a:off x="4721633" y="2905375"/>
            <a:ext cx="12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@zhuohan123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8" name="Google Shape;1088;p72"/>
          <p:cNvSpPr txBox="1"/>
          <p:nvPr/>
        </p:nvSpPr>
        <p:spPr>
          <a:xfrm>
            <a:off x="1705875" y="3552900"/>
            <a:ext cx="521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Please fill out our survey before you leave:</a:t>
            </a:r>
            <a:endParaRPr b="1" sz="30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89" name="Google Shape;1089;p7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7774" y="3503713"/>
            <a:ext cx="942765" cy="122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PagedAttention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260250" y="847675"/>
            <a:ext cx="6623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An attention algorithm that allows for storing continuous keys and values in non-contiguous memory space.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513" y="1761800"/>
            <a:ext cx="5412974" cy="30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KV cache like OS virtual memory</a:t>
            </a:r>
            <a:endParaRPr/>
          </a:p>
        </p:txBody>
      </p:sp>
      <p:graphicFrame>
        <p:nvGraphicFramePr>
          <p:cNvPr id="118" name="Google Shape;118;p21"/>
          <p:cNvGraphicFramePr/>
          <p:nvPr/>
        </p:nvGraphicFramePr>
        <p:xfrm>
          <a:off x="216625" y="28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83175"/>
                <a:gridCol w="696025"/>
                <a:gridCol w="696025"/>
                <a:gridCol w="6476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Turing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computer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scientist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and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mathematician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renowned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" name="Google Shape;119;p21"/>
          <p:cNvSpPr txBox="1"/>
          <p:nvPr/>
        </p:nvSpPr>
        <p:spPr>
          <a:xfrm>
            <a:off x="715925" y="252687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Logical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659761" y="1494214"/>
            <a:ext cx="960300" cy="960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21" name="Google Shape;121;p21"/>
          <p:cNvGraphicFramePr/>
          <p:nvPr/>
        </p:nvGraphicFramePr>
        <p:xfrm>
          <a:off x="1992500" y="165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345575"/>
                <a:gridCol w="360400"/>
              </a:tblGrid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" name="Google Shape;122;p21"/>
          <p:cNvSpPr txBox="1"/>
          <p:nvPr/>
        </p:nvSpPr>
        <p:spPr>
          <a:xfrm>
            <a:off x="1755025" y="1363625"/>
            <a:ext cx="11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Block Table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3229600" y="139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44875"/>
                <a:gridCol w="662000"/>
                <a:gridCol w="662000"/>
                <a:gridCol w="6159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computer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scientist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and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</a:t>
                      </a: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athe-</a:t>
                      </a:r>
                      <a:b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matician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Artificial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Intelli-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gence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renowned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ech-</a:t>
                      </a:r>
                      <a:b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nology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Alan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Turing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24" name="Google Shape;124;p21"/>
          <p:cNvSpPr txBox="1"/>
          <p:nvPr/>
        </p:nvSpPr>
        <p:spPr>
          <a:xfrm>
            <a:off x="3612625" y="102852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25" name="Google Shape;125;p21"/>
          <p:cNvGraphicFramePr/>
          <p:nvPr/>
        </p:nvGraphicFramePr>
        <p:xfrm>
          <a:off x="6104550" y="28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783175"/>
                <a:gridCol w="696025"/>
                <a:gridCol w="696025"/>
                <a:gridCol w="6476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Artificial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Intelli-</a:t>
                      </a:r>
                      <a:b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gence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</a:t>
                      </a: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ech-</a:t>
                      </a:r>
                      <a:b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nology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" name="Google Shape;126;p21"/>
          <p:cNvSpPr txBox="1"/>
          <p:nvPr/>
        </p:nvSpPr>
        <p:spPr>
          <a:xfrm>
            <a:off x="6603850" y="252687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Logical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7656389" y="1494214"/>
            <a:ext cx="960300" cy="960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B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28" name="Google Shape;128;p21"/>
          <p:cNvGraphicFramePr/>
          <p:nvPr/>
        </p:nvGraphicFramePr>
        <p:xfrm>
          <a:off x="6585025" y="165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{1ED7A71B-E438-4C2C-ADB1-85C8D26A1E9B}</a:tableStyleId>
              </a:tblPr>
              <a:tblGrid>
                <a:gridCol w="345575"/>
                <a:gridCol w="360400"/>
              </a:tblGrid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" name="Google Shape;129;p21"/>
          <p:cNvSpPr txBox="1"/>
          <p:nvPr/>
        </p:nvSpPr>
        <p:spPr>
          <a:xfrm>
            <a:off x="6347550" y="1363625"/>
            <a:ext cx="11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Block Table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</a:t>
            </a:r>
            <a:r>
              <a:rPr lang="en"/>
              <a:t>Github Repo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70" y="854078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2401125" y="831313"/>
            <a:ext cx="4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3200" y="1382490"/>
            <a:ext cx="390500" cy="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3743875" y="1349865"/>
            <a:ext cx="21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pip install vllm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4026" y="1861959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4274076" y="1845425"/>
            <a:ext cx="12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7.9K Stars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7">
            <a:alphaModFix/>
          </a:blip>
          <a:srcRect b="4026" l="0" r="0" t="3841"/>
          <a:stretch/>
        </p:blipFill>
        <p:spPr>
          <a:xfrm>
            <a:off x="2762775" y="2366375"/>
            <a:ext cx="3618452" cy="243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8">
            <a:alphaModFix/>
          </a:blip>
          <a:srcRect b="0" l="13949" r="16164" t="0"/>
          <a:stretch/>
        </p:blipFill>
        <p:spPr>
          <a:xfrm>
            <a:off x="3125492" y="310744"/>
            <a:ext cx="856776" cy="35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/>
          <p:nvPr/>
        </p:nvCxnSpPr>
        <p:spPr>
          <a:xfrm>
            <a:off x="3617400" y="4069575"/>
            <a:ext cx="1932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2"/>
          <p:cNvSpPr txBox="1"/>
          <p:nvPr/>
        </p:nvSpPr>
        <p:spPr>
          <a:xfrm>
            <a:off x="3159538" y="3644000"/>
            <a:ext cx="8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Official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release!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>
            <a:off x="1086925" y="1750725"/>
            <a:ext cx="6991200" cy="2311200"/>
          </a:xfrm>
          <a:prstGeom prst="foldedCorner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(1):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/>
              <a:t> class</a:t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839700" y="1747800"/>
            <a:ext cx="75918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u="sng">
                <a:solidFill>
                  <a:srgbClr val="00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endParaRPr sz="1600">
              <a:solidFill>
                <a:srgbClr val="A64D7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Example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prompts = [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 my name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capital of France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an LLM with HF model name.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 =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(model=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"meta-llama/Llama-2-7b-hf"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Generate texts from the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llm.generate(prompts)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839700" y="919825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Python interface for offline batched inference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